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77" r:id="rId4"/>
    <p:sldId id="287" r:id="rId5"/>
    <p:sldId id="288" r:id="rId6"/>
    <p:sldId id="283" r:id="rId7"/>
    <p:sldId id="276" r:id="rId8"/>
    <p:sldId id="280" r:id="rId9"/>
    <p:sldId id="284" r:id="rId10"/>
    <p:sldId id="282" r:id="rId11"/>
    <p:sldId id="281" r:id="rId12"/>
    <p:sldId id="289" r:id="rId13"/>
    <p:sldId id="271" r:id="rId14"/>
  </p:sldIdLst>
  <p:sldSz cx="12192000" cy="6858000"/>
  <p:notesSz cx="6858000" cy="9144000"/>
  <p:embeddedFontLst>
    <p:embeddedFont>
      <p:font typeface="Play" panose="020B0604020202020204" charset="0"/>
      <p:regular r:id="rId16"/>
      <p:bold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Light" panose="00000400000000000000" pitchFamily="2" charset="0"/>
      <p:regular r:id="rId22"/>
      <p:bold r:id="rId23"/>
      <p:italic r:id="rId24"/>
      <p:boldItalic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gcPpSfb3l5OTSfZWX9LWV34LAM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7"/>
    <a:srgbClr val="FFFBEE"/>
    <a:srgbClr val="92D050"/>
    <a:srgbClr val="F59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BD2B97-B3BF-4646-AABB-3654B7A6FA95}" v="28" dt="2025-07-02T10:53:33.944"/>
  </p1510:revLst>
</p1510:revInfo>
</file>

<file path=ppt/tableStyles.xml><?xml version="1.0" encoding="utf-8"?>
<a:tblStyleLst xmlns:a="http://schemas.openxmlformats.org/drawingml/2006/main" def="{A3BEE124-2B32-4392-9299-8DA91A576F31}">
  <a:tblStyle styleId="{A3BEE124-2B32-4392-9299-8DA91A576F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>
        <p:scale>
          <a:sx n="66" d="100"/>
          <a:sy n="66" d="100"/>
        </p:scale>
        <p:origin x="1243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customschemas.google.com/relationships/presentationmetadata" Target="metadata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mpumelelo Mohohlwane" userId="LizfhaReK8Tk602y2gCBtKMsZuGqxv2ladvHIMFXjjA=" providerId="None" clId="Web-{D6BD2B97-B3BF-4646-AABB-3654B7A6FA95}"/>
    <pc:docChg chg="modSld">
      <pc:chgData name="Nompumelelo Mohohlwane" userId="LizfhaReK8Tk602y2gCBtKMsZuGqxv2ladvHIMFXjjA=" providerId="None" clId="Web-{D6BD2B97-B3BF-4646-AABB-3654B7A6FA95}" dt="2025-07-02T10:53:33.944" v="27" actId="20577"/>
      <pc:docMkLst>
        <pc:docMk/>
      </pc:docMkLst>
      <pc:sldChg chg="modSp">
        <pc:chgData name="Nompumelelo Mohohlwane" userId="LizfhaReK8Tk602y2gCBtKMsZuGqxv2ladvHIMFXjjA=" providerId="None" clId="Web-{D6BD2B97-B3BF-4646-AABB-3654B7A6FA95}" dt="2025-07-02T10:53:33.944" v="27" actId="20577"/>
        <pc:sldMkLst>
          <pc:docMk/>
          <pc:sldMk cId="1869958849" sldId="283"/>
        </pc:sldMkLst>
        <pc:spChg chg="mod">
          <ac:chgData name="Nompumelelo Mohohlwane" userId="LizfhaReK8Tk602y2gCBtKMsZuGqxv2ladvHIMFXjjA=" providerId="None" clId="Web-{D6BD2B97-B3BF-4646-AABB-3654B7A6FA95}" dt="2025-07-02T10:53:33.944" v="27" actId="20577"/>
          <ac:spMkLst>
            <pc:docMk/>
            <pc:sldMk cId="1869958849" sldId="283"/>
            <ac:spMk id="6" creationId="{38E19E7A-7431-D4EB-159F-E10E3B1120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B0C1E843-7593-2789-C0AC-1B3161001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>
            <a:extLst>
              <a:ext uri="{FF2B5EF4-FFF2-40B4-BE49-F238E27FC236}">
                <a16:creationId xmlns:a16="http://schemas.microsoft.com/office/drawing/2014/main" id="{BBED2C51-1770-4F5E-EBE0-77C9B043A9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>
            <a:extLst>
              <a:ext uri="{FF2B5EF4-FFF2-40B4-BE49-F238E27FC236}">
                <a16:creationId xmlns:a16="http://schemas.microsoft.com/office/drawing/2014/main" id="{D5BA372B-3B7F-1889-8CD3-7488FF1C72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300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6F433ECC-42A7-B524-32D6-E8B228F63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>
            <a:extLst>
              <a:ext uri="{FF2B5EF4-FFF2-40B4-BE49-F238E27FC236}">
                <a16:creationId xmlns:a16="http://schemas.microsoft.com/office/drawing/2014/main" id="{E61BE223-F30A-29D7-50D3-4EB6203A4F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>
            <a:extLst>
              <a:ext uri="{FF2B5EF4-FFF2-40B4-BE49-F238E27FC236}">
                <a16:creationId xmlns:a16="http://schemas.microsoft.com/office/drawing/2014/main" id="{8E60589B-C6F6-0B7A-A107-BFE7228B9D9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16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7F718941-4725-4520-61B2-68FC70892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>
            <a:extLst>
              <a:ext uri="{FF2B5EF4-FFF2-40B4-BE49-F238E27FC236}">
                <a16:creationId xmlns:a16="http://schemas.microsoft.com/office/drawing/2014/main" id="{F356DA0F-E773-9CA6-B752-5590B2CF9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>
            <a:extLst>
              <a:ext uri="{FF2B5EF4-FFF2-40B4-BE49-F238E27FC236}">
                <a16:creationId xmlns:a16="http://schemas.microsoft.com/office/drawing/2014/main" id="{F2EE35F7-0A5F-13AD-5E01-A4DE6BAA62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3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653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>
          <a:extLst>
            <a:ext uri="{FF2B5EF4-FFF2-40B4-BE49-F238E27FC236}">
              <a16:creationId xmlns:a16="http://schemas.microsoft.com/office/drawing/2014/main" id="{799F7D9A-D4AE-78FA-4164-C644E515C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>
            <a:extLst>
              <a:ext uri="{FF2B5EF4-FFF2-40B4-BE49-F238E27FC236}">
                <a16:creationId xmlns:a16="http://schemas.microsoft.com/office/drawing/2014/main" id="{50B5E759-48F2-6F5E-73D4-00A17478CF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9:notes">
            <a:extLst>
              <a:ext uri="{FF2B5EF4-FFF2-40B4-BE49-F238E27FC236}">
                <a16:creationId xmlns:a16="http://schemas.microsoft.com/office/drawing/2014/main" id="{AC56330D-0AD9-09D2-8D4E-34B591CAB4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9:notes">
            <a:extLst>
              <a:ext uri="{FF2B5EF4-FFF2-40B4-BE49-F238E27FC236}">
                <a16:creationId xmlns:a16="http://schemas.microsoft.com/office/drawing/2014/main" id="{911BABF3-E961-11D2-7ADC-6849C68C248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6799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23DBABD2-5DCE-9A6D-79E9-0AD9BE769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>
            <a:extLst>
              <a:ext uri="{FF2B5EF4-FFF2-40B4-BE49-F238E27FC236}">
                <a16:creationId xmlns:a16="http://schemas.microsoft.com/office/drawing/2014/main" id="{BECCB7C9-955E-3E14-6F59-E6ABD63102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>
            <a:extLst>
              <a:ext uri="{FF2B5EF4-FFF2-40B4-BE49-F238E27FC236}">
                <a16:creationId xmlns:a16="http://schemas.microsoft.com/office/drawing/2014/main" id="{5326C529-1C33-2537-29D5-F1CF74FB77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10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F13D7B68-F0A7-6B55-2D77-F31680B45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>
            <a:extLst>
              <a:ext uri="{FF2B5EF4-FFF2-40B4-BE49-F238E27FC236}">
                <a16:creationId xmlns:a16="http://schemas.microsoft.com/office/drawing/2014/main" id="{3820A5C8-7B38-E5B6-CA96-FEAD00FC80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>
            <a:extLst>
              <a:ext uri="{FF2B5EF4-FFF2-40B4-BE49-F238E27FC236}">
                <a16:creationId xmlns:a16="http://schemas.microsoft.com/office/drawing/2014/main" id="{774821F7-1D8C-CBB6-0A59-D8C6E85F5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06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58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0618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508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242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Red/Gray 1 Content">
  <p:cSld name="Red/Gray 1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914805" y="808325"/>
            <a:ext cx="10363200" cy="705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4400"/>
              <a:buFont typeface="Play"/>
              <a:buNone/>
              <a:defRPr>
                <a:solidFill>
                  <a:srgbClr val="5233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914400" y="1715549"/>
            <a:ext cx="10363200" cy="423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7725937" y="2785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title"/>
          </p:nvPr>
        </p:nvSpPr>
        <p:spPr>
          <a:xfrm>
            <a:off x="346163" y="1776391"/>
            <a:ext cx="5340900" cy="1118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3704"/>
              <a:buFont typeface="Play"/>
              <a:buNone/>
            </a:pPr>
            <a:r>
              <a:rPr lang="en-US" sz="3704" dirty="0">
                <a:solidFill>
                  <a:srgbClr val="366F2B"/>
                </a:solidFill>
              </a:rPr>
              <a:t>Synthesis Report: Costing Tool</a:t>
            </a:r>
            <a:endParaRPr dirty="0"/>
          </a:p>
        </p:txBody>
      </p:sp>
      <p:sp>
        <p:nvSpPr>
          <p:cNvPr id="95" name="Google Shape;95;p1"/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 strike="noStrike" cap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720470" y="4487481"/>
            <a:ext cx="102807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455"/>
              <a:buFont typeface="Poppins"/>
              <a:buNone/>
            </a:pPr>
            <a:r>
              <a:rPr lang="en-US" sz="1455" b="1" i="1" u="none" strike="noStrike" cap="none" dirty="0">
                <a:solidFill>
                  <a:srgbClr val="366F2B"/>
                </a:solidFill>
                <a:latin typeface="Poppins"/>
                <a:ea typeface="Poppins"/>
                <a:cs typeface="Poppins"/>
                <a:sym typeface="Poppins"/>
              </a:rPr>
              <a:t>Presentation by: Bianca Böhmer</a:t>
            </a:r>
            <a:endParaRPr sz="1455" b="1" i="1" u="none" strike="noStrike" cap="none" dirty="0">
              <a:solidFill>
                <a:srgbClr val="366F2B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455"/>
              <a:buFont typeface="Poppins"/>
              <a:buNone/>
            </a:pPr>
            <a:r>
              <a:rPr lang="en-US" sz="1455" b="0" i="1" u="none" strike="noStrike" cap="none" dirty="0">
                <a:solidFill>
                  <a:srgbClr val="366F2B"/>
                </a:solidFill>
                <a:latin typeface="Poppins Light"/>
                <a:ea typeface="Poppins Light"/>
                <a:cs typeface="Poppins Light"/>
                <a:sym typeface="Poppins Light"/>
              </a:rPr>
              <a:t>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F2B"/>
              </a:buClr>
              <a:buSzPts val="1455"/>
              <a:buFont typeface="Poppins Light"/>
              <a:buNone/>
            </a:pPr>
            <a:r>
              <a:rPr lang="en-US" sz="1455" b="0" i="1" u="none" strike="noStrike" cap="none" dirty="0">
                <a:solidFill>
                  <a:srgbClr val="366F2B"/>
                </a:solidFill>
                <a:latin typeface="Poppins Light"/>
                <a:ea typeface="Poppins Light"/>
                <a:cs typeface="Poppins Light"/>
                <a:sym typeface="Poppins Light"/>
              </a:rPr>
              <a:t>03 July 2025</a:t>
            </a:r>
            <a:endParaRPr sz="1455" b="0" i="0" u="none" strike="noStrike" cap="none" dirty="0">
              <a:solidFill>
                <a:srgbClr val="366F2B"/>
              </a:solidFill>
              <a:latin typeface="Poppins Light"/>
              <a:ea typeface="Poppins Light"/>
              <a:cs typeface="Poppins Light"/>
              <a:sym typeface="Poppins Light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986" y="1227134"/>
            <a:ext cx="6081067" cy="2877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9079" y="5266218"/>
            <a:ext cx="7591245" cy="979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65944FEE-38BB-9F9B-FC12-927EDE3BF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;p4">
            <a:extLst>
              <a:ext uri="{FF2B5EF4-FFF2-40B4-BE49-F238E27FC236}">
                <a16:creationId xmlns:a16="http://schemas.microsoft.com/office/drawing/2014/main" id="{8128B128-CA86-26EA-D715-BCDBBCD81684}"/>
              </a:ext>
            </a:extLst>
          </p:cNvPr>
          <p:cNvSpPr txBox="1">
            <a:spLocks/>
          </p:cNvSpPr>
          <p:nvPr/>
        </p:nvSpPr>
        <p:spPr>
          <a:xfrm>
            <a:off x="984448" y="622578"/>
            <a:ext cx="10111215" cy="480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856C27"/>
              </a:buClr>
              <a:buSzPts val="2381"/>
              <a:buFont typeface="Play"/>
              <a:buNone/>
            </a:pPr>
            <a:r>
              <a:rPr lang="en-US" sz="2800" dirty="0">
                <a:solidFill>
                  <a:srgbClr val="856C27"/>
                </a:solidFill>
                <a:latin typeface="Play" panose="020B0604020202020204" charset="0"/>
              </a:rPr>
              <a:t>Conclusion</a:t>
            </a:r>
          </a:p>
        </p:txBody>
      </p:sp>
      <p:sp>
        <p:nvSpPr>
          <p:cNvPr id="165" name="Google Shape;165;p4">
            <a:extLst>
              <a:ext uri="{FF2B5EF4-FFF2-40B4-BE49-F238E27FC236}">
                <a16:creationId xmlns:a16="http://schemas.microsoft.com/office/drawing/2014/main" id="{4A996EE9-3C1D-3D24-C2D4-20AD6C18080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75" name="Google Shape;175;p4">
            <a:extLst>
              <a:ext uri="{FF2B5EF4-FFF2-40B4-BE49-F238E27FC236}">
                <a16:creationId xmlns:a16="http://schemas.microsoft.com/office/drawing/2014/main" id="{E32DC12A-0FC5-A649-BB72-6164FF801756}"/>
              </a:ext>
            </a:extLst>
          </p:cNvPr>
          <p:cNvSpPr txBox="1"/>
          <p:nvPr/>
        </p:nvSpPr>
        <p:spPr>
          <a:xfrm>
            <a:off x="948882" y="1102669"/>
            <a:ext cx="10258670" cy="46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25" tIns="161225" rIns="161225" bIns="161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1" b="1" i="0" u="none" strike="noStrike" cap="none" dirty="0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Estimated cost are in the rage of similar national programme costs </a:t>
            </a:r>
            <a:endParaRPr sz="1455" dirty="0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>
            <a:extLst>
              <a:ext uri="{FF2B5EF4-FFF2-40B4-BE49-F238E27FC236}">
                <a16:creationId xmlns:a16="http://schemas.microsoft.com/office/drawing/2014/main" id="{D1B81BF9-D944-F4A1-2AB0-A00B1E14CA9F}"/>
              </a:ext>
            </a:extLst>
          </p:cNvPr>
          <p:cNvSpPr txBox="1"/>
          <p:nvPr/>
        </p:nvSpPr>
        <p:spPr>
          <a:xfrm>
            <a:off x="5605670" y="597429"/>
            <a:ext cx="5221679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0A8C7D-8DA3-1A80-C007-B1BA87886869}"/>
              </a:ext>
            </a:extLst>
          </p:cNvPr>
          <p:cNvSpPr/>
          <p:nvPr/>
        </p:nvSpPr>
        <p:spPr>
          <a:xfrm>
            <a:off x="948882" y="6271927"/>
            <a:ext cx="10073614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ZA" sz="1200" dirty="0"/>
              <a:t>*Reported cost in 2023 adjusted to 2025 prices</a:t>
            </a:r>
          </a:p>
        </p:txBody>
      </p:sp>
      <p:sp>
        <p:nvSpPr>
          <p:cNvPr id="7" name="Google Shape;470;p15">
            <a:extLst>
              <a:ext uri="{FF2B5EF4-FFF2-40B4-BE49-F238E27FC236}">
                <a16:creationId xmlns:a16="http://schemas.microsoft.com/office/drawing/2014/main" id="{700BD146-A487-7F23-C902-277E18002D9B}"/>
              </a:ext>
            </a:extLst>
          </p:cNvPr>
          <p:cNvSpPr/>
          <p:nvPr/>
        </p:nvSpPr>
        <p:spPr>
          <a:xfrm>
            <a:off x="1063724" y="2090110"/>
            <a:ext cx="2353622" cy="854977"/>
          </a:xfrm>
          <a:prstGeom prst="roundRect">
            <a:avLst>
              <a:gd name="adj" fmla="val 16667"/>
            </a:avLst>
          </a:prstGeom>
          <a:solidFill>
            <a:srgbClr val="3E17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645" b="1" dirty="0">
                <a:solidFill>
                  <a:schemeClr val="lt1"/>
                </a:solidFill>
                <a:latin typeface="Poppins"/>
                <a:cs typeface="Poppins"/>
                <a:sym typeface="Poppins"/>
              </a:rPr>
              <a:t>~10.3 bn</a:t>
            </a:r>
            <a:endParaRPr lang="en-US" sz="2800" dirty="0"/>
          </a:p>
        </p:txBody>
      </p:sp>
      <p:sp>
        <p:nvSpPr>
          <p:cNvPr id="9" name="Google Shape;472;p15">
            <a:extLst>
              <a:ext uri="{FF2B5EF4-FFF2-40B4-BE49-F238E27FC236}">
                <a16:creationId xmlns:a16="http://schemas.microsoft.com/office/drawing/2014/main" id="{5A731217-BD1F-542B-0385-08C2B584051F}"/>
              </a:ext>
            </a:extLst>
          </p:cNvPr>
          <p:cNvSpPr/>
          <p:nvPr/>
        </p:nvSpPr>
        <p:spPr>
          <a:xfrm>
            <a:off x="1063724" y="3006378"/>
            <a:ext cx="2353622" cy="85497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45" b="1" dirty="0">
                <a:solidFill>
                  <a:schemeClr val="lt1"/>
                </a:solidFill>
                <a:latin typeface="Poppins"/>
                <a:cs typeface="Poppins"/>
                <a:sym typeface="Poppins"/>
              </a:rPr>
              <a:t>~7.0 bn*</a:t>
            </a:r>
            <a:endParaRPr dirty="0"/>
          </a:p>
        </p:txBody>
      </p:sp>
      <p:sp>
        <p:nvSpPr>
          <p:cNvPr id="10" name="Google Shape;473;p15">
            <a:extLst>
              <a:ext uri="{FF2B5EF4-FFF2-40B4-BE49-F238E27FC236}">
                <a16:creationId xmlns:a16="http://schemas.microsoft.com/office/drawing/2014/main" id="{40FA23EE-88BA-4AAB-AD40-F0CB397FBD52}"/>
              </a:ext>
            </a:extLst>
          </p:cNvPr>
          <p:cNvSpPr/>
          <p:nvPr/>
        </p:nvSpPr>
        <p:spPr>
          <a:xfrm>
            <a:off x="3657348" y="2090110"/>
            <a:ext cx="7470928" cy="854977"/>
          </a:xfrm>
          <a:prstGeom prst="roundRect">
            <a:avLst>
              <a:gd name="adj" fmla="val 16667"/>
            </a:avLst>
          </a:prstGeom>
          <a:solidFill>
            <a:srgbClr val="3E17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5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National School Nutrition Programme </a:t>
            </a:r>
            <a:endParaRPr lang="en-US" sz="1600" dirty="0"/>
          </a:p>
        </p:txBody>
      </p:sp>
      <p:sp>
        <p:nvSpPr>
          <p:cNvPr id="12" name="Google Shape;475;p15">
            <a:extLst>
              <a:ext uri="{FF2B5EF4-FFF2-40B4-BE49-F238E27FC236}">
                <a16:creationId xmlns:a16="http://schemas.microsoft.com/office/drawing/2014/main" id="{2208C43D-A990-5782-20E7-E2F0D5754549}"/>
              </a:ext>
            </a:extLst>
          </p:cNvPr>
          <p:cNvSpPr/>
          <p:nvPr/>
        </p:nvSpPr>
        <p:spPr>
          <a:xfrm>
            <a:off x="3657346" y="3006379"/>
            <a:ext cx="7444864" cy="85497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Presidential Youth Employment Initiative’s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Basic Education Employment Intervention</a:t>
            </a:r>
            <a:endParaRPr dirty="0"/>
          </a:p>
        </p:txBody>
      </p:sp>
      <p:sp>
        <p:nvSpPr>
          <p:cNvPr id="23" name="Google Shape;471;p15">
            <a:extLst>
              <a:ext uri="{FF2B5EF4-FFF2-40B4-BE49-F238E27FC236}">
                <a16:creationId xmlns:a16="http://schemas.microsoft.com/office/drawing/2014/main" id="{43E2B79A-8032-B505-F974-B66270832819}"/>
              </a:ext>
            </a:extLst>
          </p:cNvPr>
          <p:cNvSpPr/>
          <p:nvPr/>
        </p:nvSpPr>
        <p:spPr>
          <a:xfrm>
            <a:off x="1063724" y="3924455"/>
            <a:ext cx="2353622" cy="854976"/>
          </a:xfrm>
          <a:prstGeom prst="roundRect">
            <a:avLst>
              <a:gd name="adj" fmla="val 16667"/>
            </a:avLst>
          </a:prstGeom>
          <a:solidFill>
            <a:srgbClr val="125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64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~1.3 bn</a:t>
            </a:r>
            <a:endParaRPr lang="en-US" sz="2800" dirty="0"/>
          </a:p>
        </p:txBody>
      </p:sp>
      <p:sp>
        <p:nvSpPr>
          <p:cNvPr id="24" name="Google Shape;474;p15">
            <a:extLst>
              <a:ext uri="{FF2B5EF4-FFF2-40B4-BE49-F238E27FC236}">
                <a16:creationId xmlns:a16="http://schemas.microsoft.com/office/drawing/2014/main" id="{E51FCE9E-636A-F34B-3FA5-8B4A29A97B6D}"/>
              </a:ext>
            </a:extLst>
          </p:cNvPr>
          <p:cNvSpPr/>
          <p:nvPr/>
        </p:nvSpPr>
        <p:spPr>
          <a:xfrm>
            <a:off x="3631284" y="3924456"/>
            <a:ext cx="7470928" cy="854977"/>
          </a:xfrm>
          <a:prstGeom prst="roundRect">
            <a:avLst>
              <a:gd name="adj" fmla="val 16667"/>
            </a:avLst>
          </a:prstGeom>
          <a:solidFill>
            <a:srgbClr val="1250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5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DBE Rainbow workbooks</a:t>
            </a:r>
            <a:endParaRPr lang="en-US" sz="1600" dirty="0"/>
          </a:p>
        </p:txBody>
      </p:sp>
      <p:sp>
        <p:nvSpPr>
          <p:cNvPr id="25" name="Google Shape;470;p15">
            <a:extLst>
              <a:ext uri="{FF2B5EF4-FFF2-40B4-BE49-F238E27FC236}">
                <a16:creationId xmlns:a16="http://schemas.microsoft.com/office/drawing/2014/main" id="{27AD531F-4EE1-4BAF-B4AA-7C8C303A7DA9}"/>
              </a:ext>
            </a:extLst>
          </p:cNvPr>
          <p:cNvSpPr/>
          <p:nvPr/>
        </p:nvSpPr>
        <p:spPr>
          <a:xfrm>
            <a:off x="1063724" y="4836263"/>
            <a:ext cx="2353622" cy="854977"/>
          </a:xfrm>
          <a:prstGeom prst="roundRect">
            <a:avLst>
              <a:gd name="adj" fmla="val 16667"/>
            </a:avLst>
          </a:prstGeom>
          <a:solidFill>
            <a:srgbClr val="3E17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2645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~0.7 bn</a:t>
            </a:r>
            <a:endParaRPr lang="en-US" sz="2800" dirty="0"/>
          </a:p>
        </p:txBody>
      </p:sp>
      <p:sp>
        <p:nvSpPr>
          <p:cNvPr id="26" name="Google Shape;473;p15">
            <a:extLst>
              <a:ext uri="{FF2B5EF4-FFF2-40B4-BE49-F238E27FC236}">
                <a16:creationId xmlns:a16="http://schemas.microsoft.com/office/drawing/2014/main" id="{D8464D0C-F444-67DC-8A75-DA717BF746A0}"/>
              </a:ext>
            </a:extLst>
          </p:cNvPr>
          <p:cNvSpPr/>
          <p:nvPr/>
        </p:nvSpPr>
        <p:spPr>
          <a:xfrm>
            <a:off x="3657348" y="4836266"/>
            <a:ext cx="7470928" cy="854977"/>
          </a:xfrm>
          <a:prstGeom prst="roundRect">
            <a:avLst>
              <a:gd name="adj" fmla="val 16667"/>
            </a:avLst>
          </a:prstGeom>
          <a:solidFill>
            <a:srgbClr val="3E17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455" b="1" dirty="0">
                <a:solidFill>
                  <a:schemeClr val="lt1"/>
                </a:solidFill>
                <a:latin typeface="Poppins"/>
                <a:cs typeface="Poppins"/>
                <a:sym typeface="Poppins"/>
              </a:rPr>
              <a:t>[Estimate for an early grade reading programme]</a:t>
            </a:r>
            <a:endParaRPr lang="en-US" sz="1600" dirty="0"/>
          </a:p>
        </p:txBody>
      </p:sp>
      <p:pic>
        <p:nvPicPr>
          <p:cNvPr id="2" name="Google Shape;106;p2">
            <a:extLst>
              <a:ext uri="{FF2B5EF4-FFF2-40B4-BE49-F238E27FC236}">
                <a16:creationId xmlns:a16="http://schemas.microsoft.com/office/drawing/2014/main" id="{BFB55300-82D3-F465-CA10-443B177809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6175" y="669792"/>
            <a:ext cx="1247291" cy="1247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413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BACE479E-FA22-D4D0-5AE7-00E0ABC20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>
            <a:extLst>
              <a:ext uri="{FF2B5EF4-FFF2-40B4-BE49-F238E27FC236}">
                <a16:creationId xmlns:a16="http://schemas.microsoft.com/office/drawing/2014/main" id="{2B35F35D-B317-726C-9939-E61817172EF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" name="Google Shape;166;p4">
            <a:extLst>
              <a:ext uri="{FF2B5EF4-FFF2-40B4-BE49-F238E27FC236}">
                <a16:creationId xmlns:a16="http://schemas.microsoft.com/office/drawing/2014/main" id="{257DD35E-A48C-1880-AAA1-7F6306697978}"/>
              </a:ext>
            </a:extLst>
          </p:cNvPr>
          <p:cNvSpPr txBox="1">
            <a:spLocks/>
          </p:cNvSpPr>
          <p:nvPr/>
        </p:nvSpPr>
        <p:spPr>
          <a:xfrm>
            <a:off x="984448" y="622578"/>
            <a:ext cx="10111215" cy="480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856C27"/>
              </a:buClr>
              <a:buSzPts val="2381"/>
              <a:buFont typeface="Play"/>
              <a:buNone/>
            </a:pPr>
            <a:r>
              <a:rPr lang="en-US" sz="2800" dirty="0">
                <a:solidFill>
                  <a:srgbClr val="856C27"/>
                </a:solidFill>
                <a:latin typeface="Play" panose="020B0604020202020204" charset="0"/>
              </a:rPr>
              <a:t>Conclusion</a:t>
            </a:r>
          </a:p>
        </p:txBody>
      </p:sp>
      <p:sp>
        <p:nvSpPr>
          <p:cNvPr id="6" name="Google Shape;175;p4">
            <a:extLst>
              <a:ext uri="{FF2B5EF4-FFF2-40B4-BE49-F238E27FC236}">
                <a16:creationId xmlns:a16="http://schemas.microsoft.com/office/drawing/2014/main" id="{0488676D-B50A-43BA-A3F6-3C257037326F}"/>
              </a:ext>
            </a:extLst>
          </p:cNvPr>
          <p:cNvSpPr txBox="1"/>
          <p:nvPr/>
        </p:nvSpPr>
        <p:spPr>
          <a:xfrm>
            <a:off x="948882" y="1102669"/>
            <a:ext cx="10258670" cy="46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25" tIns="161225" rIns="161225" bIns="161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1" b="1" dirty="0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Estimated cost and basic education priorities</a:t>
            </a:r>
            <a:endParaRPr sz="1455" dirty="0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76;p4">
            <a:extLst>
              <a:ext uri="{FF2B5EF4-FFF2-40B4-BE49-F238E27FC236}">
                <a16:creationId xmlns:a16="http://schemas.microsoft.com/office/drawing/2014/main" id="{24D5ADDA-F797-BDBE-2A01-357BC14E3BA0}"/>
              </a:ext>
            </a:extLst>
          </p:cNvPr>
          <p:cNvSpPr txBox="1"/>
          <p:nvPr/>
        </p:nvSpPr>
        <p:spPr>
          <a:xfrm>
            <a:off x="5605670" y="597429"/>
            <a:ext cx="5221679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B286E8A-DF00-A309-0ED2-44B109000B45}"/>
              </a:ext>
            </a:extLst>
          </p:cNvPr>
          <p:cNvGrpSpPr/>
          <p:nvPr/>
        </p:nvGrpSpPr>
        <p:grpSpPr>
          <a:xfrm>
            <a:off x="2444653" y="2188574"/>
            <a:ext cx="2388683" cy="2388682"/>
            <a:chOff x="10368474" y="798236"/>
            <a:chExt cx="2630764" cy="2630764"/>
          </a:xfrm>
        </p:grpSpPr>
        <p:sp>
          <p:nvSpPr>
            <p:cNvPr id="11" name="Google Shape;170;p4">
              <a:extLst>
                <a:ext uri="{FF2B5EF4-FFF2-40B4-BE49-F238E27FC236}">
                  <a16:creationId xmlns:a16="http://schemas.microsoft.com/office/drawing/2014/main" id="{A8EAD5F8-ACA4-D237-C767-97CC1667D002}"/>
                </a:ext>
              </a:extLst>
            </p:cNvPr>
            <p:cNvSpPr/>
            <p:nvPr/>
          </p:nvSpPr>
          <p:spPr>
            <a:xfrm>
              <a:off x="10368474" y="798236"/>
              <a:ext cx="2630764" cy="2630764"/>
            </a:xfrm>
            <a:prstGeom prst="ellipse">
              <a:avLst/>
            </a:prstGeom>
            <a:solidFill>
              <a:srgbClr val="F5973D">
                <a:alpha val="9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1;p4">
              <a:extLst>
                <a:ext uri="{FF2B5EF4-FFF2-40B4-BE49-F238E27FC236}">
                  <a16:creationId xmlns:a16="http://schemas.microsoft.com/office/drawing/2014/main" id="{1E56D906-D6D4-B124-4EC8-E82D7420B529}"/>
                </a:ext>
              </a:extLst>
            </p:cNvPr>
            <p:cNvSpPr txBox="1"/>
            <p:nvPr/>
          </p:nvSpPr>
          <p:spPr>
            <a:xfrm>
              <a:off x="10753740" y="1183502"/>
              <a:ext cx="1860232" cy="186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7775" rIns="144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4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0.2%</a:t>
              </a:r>
              <a:endParaRPr sz="4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F23325-ED5E-CE43-BC0A-7A6B483AA469}"/>
              </a:ext>
            </a:extLst>
          </p:cNvPr>
          <p:cNvGrpSpPr/>
          <p:nvPr/>
        </p:nvGrpSpPr>
        <p:grpSpPr>
          <a:xfrm>
            <a:off x="7601273" y="2188574"/>
            <a:ext cx="2388683" cy="2388682"/>
            <a:chOff x="6603734" y="2180996"/>
            <a:chExt cx="2630764" cy="2630764"/>
          </a:xfrm>
        </p:grpSpPr>
        <p:sp>
          <p:nvSpPr>
            <p:cNvPr id="13" name="Google Shape;172;p4">
              <a:extLst>
                <a:ext uri="{FF2B5EF4-FFF2-40B4-BE49-F238E27FC236}">
                  <a16:creationId xmlns:a16="http://schemas.microsoft.com/office/drawing/2014/main" id="{888D0991-5BE9-D95C-31BA-B428B811A141}"/>
                </a:ext>
              </a:extLst>
            </p:cNvPr>
            <p:cNvSpPr/>
            <p:nvPr/>
          </p:nvSpPr>
          <p:spPr>
            <a:xfrm>
              <a:off x="6603734" y="2180996"/>
              <a:ext cx="2630764" cy="2630764"/>
            </a:xfrm>
            <a:prstGeom prst="ellipse">
              <a:avLst/>
            </a:prstGeom>
            <a:solidFill>
              <a:srgbClr val="92D050">
                <a:alpha val="9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69;p4">
              <a:extLst>
                <a:ext uri="{FF2B5EF4-FFF2-40B4-BE49-F238E27FC236}">
                  <a16:creationId xmlns:a16="http://schemas.microsoft.com/office/drawing/2014/main" id="{EA5BBC89-1A33-3812-C4C7-0167482C7B3E}"/>
                </a:ext>
              </a:extLst>
            </p:cNvPr>
            <p:cNvSpPr txBox="1"/>
            <p:nvPr/>
          </p:nvSpPr>
          <p:spPr>
            <a:xfrm>
              <a:off x="6989000" y="2566262"/>
              <a:ext cx="1860232" cy="186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7775" rIns="144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44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0.8%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E9DACF8-F2E9-618E-BD72-94D6716AB83B}"/>
              </a:ext>
            </a:extLst>
          </p:cNvPr>
          <p:cNvSpPr/>
          <p:nvPr/>
        </p:nvSpPr>
        <p:spPr>
          <a:xfrm>
            <a:off x="1414983" y="4577256"/>
            <a:ext cx="4617201" cy="782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Estimates programme cost as % of total Basic Education expenditure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3CD1B67-C3E3-CFC3-58BC-7B832551FCD4}"/>
              </a:ext>
            </a:extLst>
          </p:cNvPr>
          <p:cNvSpPr/>
          <p:nvPr/>
        </p:nvSpPr>
        <p:spPr>
          <a:xfrm>
            <a:off x="6478462" y="4577256"/>
            <a:ext cx="4617201" cy="782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Estimates programme cost as % of total non-COE Basic Education expenditure</a:t>
            </a:r>
          </a:p>
        </p:txBody>
      </p:sp>
      <p:pic>
        <p:nvPicPr>
          <p:cNvPr id="3" name="Google Shape;130;p2">
            <a:extLst>
              <a:ext uri="{FF2B5EF4-FFF2-40B4-BE49-F238E27FC236}">
                <a16:creationId xmlns:a16="http://schemas.microsoft.com/office/drawing/2014/main" id="{C29E9F68-D10A-4FDF-5F7C-6992E840C58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7347" y="1033934"/>
            <a:ext cx="2005874" cy="1312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995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6559277D-4903-3F70-503C-DE24004B5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>
            <a:extLst>
              <a:ext uri="{FF2B5EF4-FFF2-40B4-BE49-F238E27FC236}">
                <a16:creationId xmlns:a16="http://schemas.microsoft.com/office/drawing/2014/main" id="{74576E3E-EAD1-624C-127C-E6D4FE765E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5" name="Google Shape;166;p4">
            <a:extLst>
              <a:ext uri="{FF2B5EF4-FFF2-40B4-BE49-F238E27FC236}">
                <a16:creationId xmlns:a16="http://schemas.microsoft.com/office/drawing/2014/main" id="{F53B6B0B-3F39-75B9-F2FA-F429FB7BBFE0}"/>
              </a:ext>
            </a:extLst>
          </p:cNvPr>
          <p:cNvSpPr txBox="1">
            <a:spLocks/>
          </p:cNvSpPr>
          <p:nvPr/>
        </p:nvSpPr>
        <p:spPr>
          <a:xfrm>
            <a:off x="984448" y="622578"/>
            <a:ext cx="10111215" cy="480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856C27"/>
              </a:buClr>
              <a:buSzPts val="2381"/>
              <a:buFont typeface="Play"/>
              <a:buNone/>
            </a:pPr>
            <a:r>
              <a:rPr lang="en-US" sz="2800" dirty="0">
                <a:solidFill>
                  <a:srgbClr val="856C27"/>
                </a:solidFill>
                <a:latin typeface="Play" panose="020B0604020202020204" charset="0"/>
              </a:rPr>
              <a:t>Conclusion</a:t>
            </a:r>
          </a:p>
        </p:txBody>
      </p:sp>
      <p:sp>
        <p:nvSpPr>
          <p:cNvPr id="6" name="Google Shape;175;p4">
            <a:extLst>
              <a:ext uri="{FF2B5EF4-FFF2-40B4-BE49-F238E27FC236}">
                <a16:creationId xmlns:a16="http://schemas.microsoft.com/office/drawing/2014/main" id="{170C6492-7895-A071-2806-90B9C906FCD7}"/>
              </a:ext>
            </a:extLst>
          </p:cNvPr>
          <p:cNvSpPr txBox="1"/>
          <p:nvPr/>
        </p:nvSpPr>
        <p:spPr>
          <a:xfrm>
            <a:off x="948882" y="1102669"/>
            <a:ext cx="10258670" cy="46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25" tIns="161225" rIns="161225" bIns="161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1" b="1" dirty="0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Estimated cost and basic education priorities</a:t>
            </a:r>
            <a:endParaRPr sz="1455" dirty="0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Google Shape;176;p4">
            <a:extLst>
              <a:ext uri="{FF2B5EF4-FFF2-40B4-BE49-F238E27FC236}">
                <a16:creationId xmlns:a16="http://schemas.microsoft.com/office/drawing/2014/main" id="{9FFB0F56-3F03-2289-A950-F4BFE47001E8}"/>
              </a:ext>
            </a:extLst>
          </p:cNvPr>
          <p:cNvSpPr txBox="1"/>
          <p:nvPr/>
        </p:nvSpPr>
        <p:spPr>
          <a:xfrm>
            <a:off x="5605670" y="597429"/>
            <a:ext cx="5221679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9" name="Google Shape;168;p4">
            <a:extLst>
              <a:ext uri="{FF2B5EF4-FFF2-40B4-BE49-F238E27FC236}">
                <a16:creationId xmlns:a16="http://schemas.microsoft.com/office/drawing/2014/main" id="{F30AF850-ABA3-F4A1-ECBD-A9D874907104}"/>
              </a:ext>
            </a:extLst>
          </p:cNvPr>
          <p:cNvSpPr/>
          <p:nvPr/>
        </p:nvSpPr>
        <p:spPr>
          <a:xfrm>
            <a:off x="1958009" y="5652055"/>
            <a:ext cx="8527774" cy="782032"/>
          </a:xfrm>
          <a:prstGeom prst="roundRect">
            <a:avLst/>
          </a:prstGeom>
          <a:solidFill>
            <a:srgbClr val="FFFDF7"/>
          </a:solidFill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69;p4">
            <a:extLst>
              <a:ext uri="{FF2B5EF4-FFF2-40B4-BE49-F238E27FC236}">
                <a16:creationId xmlns:a16="http://schemas.microsoft.com/office/drawing/2014/main" id="{87129D17-D563-8A3E-D37D-5DD6EE282EDC}"/>
              </a:ext>
            </a:extLst>
          </p:cNvPr>
          <p:cNvSpPr txBox="1"/>
          <p:nvPr/>
        </p:nvSpPr>
        <p:spPr>
          <a:xfrm>
            <a:off x="1958009" y="5766580"/>
            <a:ext cx="8527774" cy="552980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144775" tIns="17775" rIns="144775" bIns="177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Cost alone is an insufficient reason to dismiss discussions of teacher support </a:t>
            </a:r>
            <a:r>
              <a:rPr lang="en-US" sz="2000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programmes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in reading – it’s a question of priorities</a:t>
            </a:r>
            <a:endParaRPr sz="2000" dirty="0">
              <a:solidFill>
                <a:schemeClr val="tx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49C8A9-6C0C-771F-E889-137EC709A03A}"/>
              </a:ext>
            </a:extLst>
          </p:cNvPr>
          <p:cNvGrpSpPr/>
          <p:nvPr/>
        </p:nvGrpSpPr>
        <p:grpSpPr>
          <a:xfrm>
            <a:off x="2444653" y="2188574"/>
            <a:ext cx="2388683" cy="2388682"/>
            <a:chOff x="10368474" y="798236"/>
            <a:chExt cx="2630764" cy="2630764"/>
          </a:xfrm>
        </p:grpSpPr>
        <p:sp>
          <p:nvSpPr>
            <p:cNvPr id="11" name="Google Shape;170;p4">
              <a:extLst>
                <a:ext uri="{FF2B5EF4-FFF2-40B4-BE49-F238E27FC236}">
                  <a16:creationId xmlns:a16="http://schemas.microsoft.com/office/drawing/2014/main" id="{62A0FBEC-7C34-0500-8BE6-0B114CBA9F68}"/>
                </a:ext>
              </a:extLst>
            </p:cNvPr>
            <p:cNvSpPr/>
            <p:nvPr/>
          </p:nvSpPr>
          <p:spPr>
            <a:xfrm>
              <a:off x="10368474" y="798236"/>
              <a:ext cx="2630764" cy="2630764"/>
            </a:xfrm>
            <a:prstGeom prst="ellipse">
              <a:avLst/>
            </a:prstGeom>
            <a:solidFill>
              <a:srgbClr val="F5973D">
                <a:alpha val="9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1;p4">
              <a:extLst>
                <a:ext uri="{FF2B5EF4-FFF2-40B4-BE49-F238E27FC236}">
                  <a16:creationId xmlns:a16="http://schemas.microsoft.com/office/drawing/2014/main" id="{3AF85C69-EFC3-307E-2448-2BBCF4C6845C}"/>
                </a:ext>
              </a:extLst>
            </p:cNvPr>
            <p:cNvSpPr txBox="1"/>
            <p:nvPr/>
          </p:nvSpPr>
          <p:spPr>
            <a:xfrm>
              <a:off x="10753740" y="1183502"/>
              <a:ext cx="1860232" cy="186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7775" rIns="144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44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0.2%</a:t>
              </a:r>
              <a:endParaRPr sz="44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D11119C-8747-6234-DEA2-9716C31FD5C2}"/>
              </a:ext>
            </a:extLst>
          </p:cNvPr>
          <p:cNvGrpSpPr/>
          <p:nvPr/>
        </p:nvGrpSpPr>
        <p:grpSpPr>
          <a:xfrm>
            <a:off x="7601273" y="2188574"/>
            <a:ext cx="2388683" cy="2388682"/>
            <a:chOff x="6603734" y="2180996"/>
            <a:chExt cx="2630764" cy="2630764"/>
          </a:xfrm>
        </p:grpSpPr>
        <p:sp>
          <p:nvSpPr>
            <p:cNvPr id="13" name="Google Shape;172;p4">
              <a:extLst>
                <a:ext uri="{FF2B5EF4-FFF2-40B4-BE49-F238E27FC236}">
                  <a16:creationId xmlns:a16="http://schemas.microsoft.com/office/drawing/2014/main" id="{6346B864-0A79-2296-F526-04C540149490}"/>
                </a:ext>
              </a:extLst>
            </p:cNvPr>
            <p:cNvSpPr/>
            <p:nvPr/>
          </p:nvSpPr>
          <p:spPr>
            <a:xfrm>
              <a:off x="6603734" y="2180996"/>
              <a:ext cx="2630764" cy="2630764"/>
            </a:xfrm>
            <a:prstGeom prst="ellipse">
              <a:avLst/>
            </a:prstGeom>
            <a:solidFill>
              <a:srgbClr val="92D050">
                <a:alpha val="9019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69;p4">
              <a:extLst>
                <a:ext uri="{FF2B5EF4-FFF2-40B4-BE49-F238E27FC236}">
                  <a16:creationId xmlns:a16="http://schemas.microsoft.com/office/drawing/2014/main" id="{589391B8-A55B-1C16-9676-242259C3130E}"/>
                </a:ext>
              </a:extLst>
            </p:cNvPr>
            <p:cNvSpPr txBox="1"/>
            <p:nvPr/>
          </p:nvSpPr>
          <p:spPr>
            <a:xfrm>
              <a:off x="6989000" y="2566262"/>
              <a:ext cx="1860232" cy="186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7775" rIns="144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44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0.8%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FD8A45F-5824-BDB1-9D11-3F7E1BA444F0}"/>
              </a:ext>
            </a:extLst>
          </p:cNvPr>
          <p:cNvSpPr/>
          <p:nvPr/>
        </p:nvSpPr>
        <p:spPr>
          <a:xfrm>
            <a:off x="1414983" y="4577256"/>
            <a:ext cx="4617201" cy="782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Estimates programme cost as % of total Basic Education expenditure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224109-DE20-C54B-B7C9-026E226FB452}"/>
              </a:ext>
            </a:extLst>
          </p:cNvPr>
          <p:cNvSpPr/>
          <p:nvPr/>
        </p:nvSpPr>
        <p:spPr>
          <a:xfrm>
            <a:off x="6478462" y="4577256"/>
            <a:ext cx="4617201" cy="7820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Estimates programme cost as % of total non-</a:t>
            </a:r>
            <a:r>
              <a:rPr lang="en-ZA" sz="1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CoE</a:t>
            </a:r>
            <a:r>
              <a:rPr lang="en-ZA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Basic Education expenditure</a:t>
            </a:r>
          </a:p>
        </p:txBody>
      </p:sp>
      <p:pic>
        <p:nvPicPr>
          <p:cNvPr id="3" name="Google Shape;130;p2">
            <a:extLst>
              <a:ext uri="{FF2B5EF4-FFF2-40B4-BE49-F238E27FC236}">
                <a16:creationId xmlns:a16="http://schemas.microsoft.com/office/drawing/2014/main" id="{E2D0F26C-39B3-97EC-29BA-EA854B11EB1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47347" y="1033934"/>
            <a:ext cx="2005874" cy="1312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277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/>
          <p:nvPr/>
        </p:nvSpPr>
        <p:spPr>
          <a:xfrm>
            <a:off x="761999" y="1141712"/>
            <a:ext cx="7923815" cy="112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Thank you</a:t>
            </a:r>
            <a:endParaRPr/>
          </a:p>
        </p:txBody>
      </p:sp>
      <p:cxnSp>
        <p:nvCxnSpPr>
          <p:cNvPr id="486" name="Google Shape;486;p16"/>
          <p:cNvCxnSpPr/>
          <p:nvPr/>
        </p:nvCxnSpPr>
        <p:spPr>
          <a:xfrm>
            <a:off x="865140" y="871146"/>
            <a:ext cx="736939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87" name="Google Shape;4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139" y="3731246"/>
            <a:ext cx="10478721" cy="10478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8" name="Google Shape;488;p16"/>
          <p:cNvCxnSpPr/>
          <p:nvPr/>
        </p:nvCxnSpPr>
        <p:spPr>
          <a:xfrm>
            <a:off x="888897" y="5231580"/>
            <a:ext cx="10459156" cy="0"/>
          </a:xfrm>
          <a:prstGeom prst="straightConnector1">
            <a:avLst/>
          </a:prstGeom>
          <a:noFill/>
          <a:ln w="12700" cap="flat" cmpd="sng">
            <a:solidFill>
              <a:srgbClr val="D0D0D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" name="Google Shape;114;p2">
            <a:extLst>
              <a:ext uri="{FF2B5EF4-FFF2-40B4-BE49-F238E27FC236}">
                <a16:creationId xmlns:a16="http://schemas.microsoft.com/office/drawing/2014/main" id="{D2860AF8-7031-66DE-BA86-378554564F4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003885"/>
            <a:ext cx="5349516" cy="2425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833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C32D5F-83AE-06D2-2F58-A9A81511231D}"/>
              </a:ext>
            </a:extLst>
          </p:cNvPr>
          <p:cNvCxnSpPr/>
          <p:nvPr/>
        </p:nvCxnSpPr>
        <p:spPr>
          <a:xfrm>
            <a:off x="1331843" y="5552345"/>
            <a:ext cx="9465689" cy="0"/>
          </a:xfrm>
          <a:prstGeom prst="line">
            <a:avLst/>
          </a:prstGeom>
          <a:ln w="127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6" name="Google Shape;156;p3"/>
          <p:cNvSpPr txBox="1">
            <a:spLocks noGrp="1"/>
          </p:cNvSpPr>
          <p:nvPr>
            <p:ph type="sldNum" idx="12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864802" y="673388"/>
            <a:ext cx="10111215" cy="5354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3200" dirty="0"/>
              <a:t>Topics to be covered</a:t>
            </a:r>
            <a:endParaRPr sz="3200" dirty="0"/>
          </a:p>
        </p:txBody>
      </p:sp>
      <p:sp>
        <p:nvSpPr>
          <p:cNvPr id="158" name="Google Shape;158;p3"/>
          <p:cNvSpPr txBox="1">
            <a:spLocks noGrp="1"/>
          </p:cNvSpPr>
          <p:nvPr>
            <p:ph type="body" idx="1"/>
          </p:nvPr>
        </p:nvSpPr>
        <p:spPr>
          <a:xfrm>
            <a:off x="1063487" y="1401417"/>
            <a:ext cx="9982447" cy="4040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Why did we build this costing tool?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What are the two EGRS costing tools?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How does the 2025 tool work?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5-Minute Excel tool run-through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400" dirty="0"/>
              <a:t>Conclusion</a:t>
            </a:r>
            <a:endParaRPr sz="2400" dirty="0"/>
          </a:p>
        </p:txBody>
      </p:sp>
      <p:sp>
        <p:nvSpPr>
          <p:cNvPr id="159" name="Google Shape;159;p3"/>
          <p:cNvSpPr txBox="1"/>
          <p:nvPr/>
        </p:nvSpPr>
        <p:spPr>
          <a:xfrm>
            <a:off x="6271591" y="637072"/>
            <a:ext cx="4525941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 strike="noStrike" cap="none" dirty="0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 dirty="0"/>
          </a:p>
        </p:txBody>
      </p:sp>
      <p:pic>
        <p:nvPicPr>
          <p:cNvPr id="2" name="Google Shape;108;p2">
            <a:extLst>
              <a:ext uri="{FF2B5EF4-FFF2-40B4-BE49-F238E27FC236}">
                <a16:creationId xmlns:a16="http://schemas.microsoft.com/office/drawing/2014/main" id="{225B36F8-DE50-A082-1806-F9B3D6808E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5901" y="4981589"/>
            <a:ext cx="1020967" cy="1248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20;p2">
            <a:extLst>
              <a:ext uri="{FF2B5EF4-FFF2-40B4-BE49-F238E27FC236}">
                <a16:creationId xmlns:a16="http://schemas.microsoft.com/office/drawing/2014/main" id="{131FFF9C-E0E9-E329-A092-A028E11EEB8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5255" y="4981589"/>
            <a:ext cx="1141512" cy="1141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>
          <a:extLst>
            <a:ext uri="{FF2B5EF4-FFF2-40B4-BE49-F238E27FC236}">
              <a16:creationId xmlns:a16="http://schemas.microsoft.com/office/drawing/2014/main" id="{0F467472-CB6E-75D4-854D-9E0C4A824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">
            <a:extLst>
              <a:ext uri="{FF2B5EF4-FFF2-40B4-BE49-F238E27FC236}">
                <a16:creationId xmlns:a16="http://schemas.microsoft.com/office/drawing/2014/main" id="{C3CE99BD-FABF-6821-301D-74CD9ED233B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43" name="Google Shape;243;p9">
            <a:extLst>
              <a:ext uri="{FF2B5EF4-FFF2-40B4-BE49-F238E27FC236}">
                <a16:creationId xmlns:a16="http://schemas.microsoft.com/office/drawing/2014/main" id="{9A2E0665-54CA-BB92-FC66-17C0DC98E6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5651" y="583343"/>
            <a:ext cx="1028070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3200" dirty="0"/>
              <a:t>Why produce a costing tool?</a:t>
            </a:r>
            <a:endParaRPr sz="6000" dirty="0"/>
          </a:p>
        </p:txBody>
      </p:sp>
      <p:sp>
        <p:nvSpPr>
          <p:cNvPr id="245" name="Google Shape;245;p9">
            <a:extLst>
              <a:ext uri="{FF2B5EF4-FFF2-40B4-BE49-F238E27FC236}">
                <a16:creationId xmlns:a16="http://schemas.microsoft.com/office/drawing/2014/main" id="{1804CA6E-9815-5649-32A1-F712B8EC8E7C}"/>
              </a:ext>
            </a:extLst>
          </p:cNvPr>
          <p:cNvSpPr/>
          <p:nvPr/>
        </p:nvSpPr>
        <p:spPr>
          <a:xfrm>
            <a:off x="1096345" y="2420587"/>
            <a:ext cx="9601191" cy="116235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19050" cap="flat" cmpd="sng">
            <a:solidFill>
              <a:srgbClr val="F5973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9">
            <a:extLst>
              <a:ext uri="{FF2B5EF4-FFF2-40B4-BE49-F238E27FC236}">
                <a16:creationId xmlns:a16="http://schemas.microsoft.com/office/drawing/2014/main" id="{D3C2C74F-0C95-0E70-2CB9-7AC9A8131783}"/>
              </a:ext>
            </a:extLst>
          </p:cNvPr>
          <p:cNvSpPr txBox="1"/>
          <p:nvPr/>
        </p:nvSpPr>
        <p:spPr>
          <a:xfrm>
            <a:off x="1153086" y="2477328"/>
            <a:ext cx="9487709" cy="104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5150" tIns="504000" rIns="745150" bIns="99550" anchor="t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Play"/>
              <a:buChar char="•"/>
            </a:pPr>
            <a:r>
              <a:rPr lang="en-US" sz="1600" dirty="0">
                <a:solidFill>
                  <a:srgbClr val="7F7F7F"/>
                </a:solidFill>
                <a:latin typeface="Play"/>
                <a:sym typeface="Play"/>
              </a:rPr>
              <a:t>Specific purpose: Produce costing estimates to compare the relative costs of various EGRS variants for use in the Synthes report for the WWHGE work</a:t>
            </a:r>
            <a:endParaRPr sz="1600" dirty="0"/>
          </a:p>
        </p:txBody>
      </p:sp>
      <p:sp>
        <p:nvSpPr>
          <p:cNvPr id="247" name="Google Shape;247;p9">
            <a:extLst>
              <a:ext uri="{FF2B5EF4-FFF2-40B4-BE49-F238E27FC236}">
                <a16:creationId xmlns:a16="http://schemas.microsoft.com/office/drawing/2014/main" id="{C927D8C2-5BEE-D188-7ABB-B3BAD380C1BC}"/>
              </a:ext>
            </a:extLst>
          </p:cNvPr>
          <p:cNvSpPr/>
          <p:nvPr/>
        </p:nvSpPr>
        <p:spPr>
          <a:xfrm>
            <a:off x="1576404" y="2012274"/>
            <a:ext cx="6720833" cy="816626"/>
          </a:xfrm>
          <a:prstGeom prst="roundRect">
            <a:avLst>
              <a:gd name="adj" fmla="val 16667"/>
            </a:avLst>
          </a:prstGeom>
          <a:solidFill>
            <a:srgbClr val="856C27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>
            <a:extLst>
              <a:ext uri="{FF2B5EF4-FFF2-40B4-BE49-F238E27FC236}">
                <a16:creationId xmlns:a16="http://schemas.microsoft.com/office/drawing/2014/main" id="{8825F9EC-F309-723C-679C-E7EE1BA43685}"/>
              </a:ext>
            </a:extLst>
          </p:cNvPr>
          <p:cNvSpPr txBox="1"/>
          <p:nvPr/>
        </p:nvSpPr>
        <p:spPr>
          <a:xfrm>
            <a:off x="1628282" y="2082172"/>
            <a:ext cx="6617077" cy="67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25" tIns="0" rIns="25402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</a:rPr>
              <a:t>Produce 2025 EGRS cost estimates</a:t>
            </a:r>
            <a:endParaRPr sz="1100" dirty="0"/>
          </a:p>
        </p:txBody>
      </p:sp>
      <p:sp>
        <p:nvSpPr>
          <p:cNvPr id="249" name="Google Shape;249;p9">
            <a:extLst>
              <a:ext uri="{FF2B5EF4-FFF2-40B4-BE49-F238E27FC236}">
                <a16:creationId xmlns:a16="http://schemas.microsoft.com/office/drawing/2014/main" id="{111BE0FE-882F-4305-DBA1-9928E2307161}"/>
              </a:ext>
            </a:extLst>
          </p:cNvPr>
          <p:cNvSpPr/>
          <p:nvPr/>
        </p:nvSpPr>
        <p:spPr>
          <a:xfrm>
            <a:off x="1096345" y="4461096"/>
            <a:ext cx="9601191" cy="1162350"/>
          </a:xfrm>
          <a:prstGeom prst="roundRect">
            <a:avLst>
              <a:gd name="adj" fmla="val 16667"/>
            </a:avLst>
          </a:prstGeom>
          <a:solidFill>
            <a:schemeClr val="lt1">
              <a:alpha val="89803"/>
            </a:schemeClr>
          </a:solidFill>
          <a:ln w="19050" cap="flat" cmpd="sng">
            <a:solidFill>
              <a:srgbClr val="F5973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9">
            <a:extLst>
              <a:ext uri="{FF2B5EF4-FFF2-40B4-BE49-F238E27FC236}">
                <a16:creationId xmlns:a16="http://schemas.microsoft.com/office/drawing/2014/main" id="{A8826BEA-FE0D-249B-D106-12D55A6020F4}"/>
              </a:ext>
            </a:extLst>
          </p:cNvPr>
          <p:cNvSpPr txBox="1"/>
          <p:nvPr/>
        </p:nvSpPr>
        <p:spPr>
          <a:xfrm>
            <a:off x="1153086" y="4517837"/>
            <a:ext cx="9487709" cy="104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45150" tIns="504000" rIns="745150" bIns="99550" anchor="t" anchorCtr="0">
            <a:noAutofit/>
          </a:bodyPr>
          <a:lstStyle/>
          <a:p>
            <a:pPr marL="114300" marR="0" lvl="1" indent="-114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Play"/>
              <a:buChar char="•"/>
            </a:pPr>
            <a:r>
              <a:rPr lang="en-US" sz="1600" b="0" i="0" u="none" strike="noStrike" cap="none" dirty="0">
                <a:solidFill>
                  <a:srgbClr val="7F7F7F"/>
                </a:solidFill>
                <a:latin typeface="Play"/>
                <a:ea typeface="Play"/>
                <a:cs typeface="Play"/>
                <a:sym typeface="Play"/>
              </a:rPr>
              <a:t>General purpose: Provide a very simple costing tool, that is accessible as a reference, which could be adjusted or expanded for more complex costing exercises. </a:t>
            </a:r>
            <a:endParaRPr sz="1600" b="0" i="0" u="none" strike="noStrike" cap="none" dirty="0">
              <a:solidFill>
                <a:srgbClr val="7F7F7F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51" name="Google Shape;251;p9">
            <a:extLst>
              <a:ext uri="{FF2B5EF4-FFF2-40B4-BE49-F238E27FC236}">
                <a16:creationId xmlns:a16="http://schemas.microsoft.com/office/drawing/2014/main" id="{DB6667E2-0960-60A2-2C07-2CAE157340EB}"/>
              </a:ext>
            </a:extLst>
          </p:cNvPr>
          <p:cNvSpPr/>
          <p:nvPr/>
        </p:nvSpPr>
        <p:spPr>
          <a:xfrm>
            <a:off x="1576404" y="4052783"/>
            <a:ext cx="6720833" cy="816626"/>
          </a:xfrm>
          <a:prstGeom prst="roundRect">
            <a:avLst>
              <a:gd name="adj" fmla="val 16667"/>
            </a:avLst>
          </a:prstGeom>
          <a:solidFill>
            <a:srgbClr val="3A7D22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2" name="Google Shape;252;p9">
            <a:extLst>
              <a:ext uri="{FF2B5EF4-FFF2-40B4-BE49-F238E27FC236}">
                <a16:creationId xmlns:a16="http://schemas.microsoft.com/office/drawing/2014/main" id="{8E657FD2-163B-D915-F749-2BA170BF062D}"/>
              </a:ext>
            </a:extLst>
          </p:cNvPr>
          <p:cNvSpPr txBox="1"/>
          <p:nvPr/>
        </p:nvSpPr>
        <p:spPr>
          <a:xfrm>
            <a:off x="1628282" y="4122681"/>
            <a:ext cx="6617077" cy="676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25" tIns="0" rIns="254025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General refence for costing exercise </a:t>
            </a: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9">
            <a:extLst>
              <a:ext uri="{FF2B5EF4-FFF2-40B4-BE49-F238E27FC236}">
                <a16:creationId xmlns:a16="http://schemas.microsoft.com/office/drawing/2014/main" id="{ECB4AC84-FA5F-34DC-2F73-D9E8D2FA3A93}"/>
              </a:ext>
            </a:extLst>
          </p:cNvPr>
          <p:cNvSpPr txBox="1"/>
          <p:nvPr/>
        </p:nvSpPr>
        <p:spPr>
          <a:xfrm>
            <a:off x="546648" y="597429"/>
            <a:ext cx="10280701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pic>
        <p:nvPicPr>
          <p:cNvPr id="5" name="Google Shape;145;p2">
            <a:extLst>
              <a:ext uri="{FF2B5EF4-FFF2-40B4-BE49-F238E27FC236}">
                <a16:creationId xmlns:a16="http://schemas.microsoft.com/office/drawing/2014/main" id="{49BBD8FA-B219-5C5F-EFDF-C3685B67BB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9300" y="1175575"/>
            <a:ext cx="1572591" cy="1666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5983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F06560D9-2BCA-D645-B26C-2D52169EA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115;p2">
            <a:extLst>
              <a:ext uri="{FF2B5EF4-FFF2-40B4-BE49-F238E27FC236}">
                <a16:creationId xmlns:a16="http://schemas.microsoft.com/office/drawing/2014/main" id="{F03BCE71-3C34-6F42-2818-787430CEE4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02" y="1568931"/>
            <a:ext cx="10471161" cy="4470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>
            <a:extLst>
              <a:ext uri="{FF2B5EF4-FFF2-40B4-BE49-F238E27FC236}">
                <a16:creationId xmlns:a16="http://schemas.microsoft.com/office/drawing/2014/main" id="{34D62BAC-FA34-2CAA-80E9-302957C0998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66" name="Google Shape;166;p4">
            <a:extLst>
              <a:ext uri="{FF2B5EF4-FFF2-40B4-BE49-F238E27FC236}">
                <a16:creationId xmlns:a16="http://schemas.microsoft.com/office/drawing/2014/main" id="{C9CDF181-178C-8769-2591-E850286C69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448" y="567178"/>
            <a:ext cx="10111215" cy="5354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2381"/>
              <a:buFont typeface="Play"/>
              <a:buNone/>
            </a:pPr>
            <a:r>
              <a:rPr lang="en-US" sz="3200" dirty="0">
                <a:solidFill>
                  <a:srgbClr val="856C27"/>
                </a:solidFill>
              </a:rPr>
              <a:t>General necessity of costing</a:t>
            </a:r>
            <a:endParaRPr sz="3200" dirty="0">
              <a:solidFill>
                <a:srgbClr val="856C27"/>
              </a:solidFill>
            </a:endParaRPr>
          </a:p>
        </p:txBody>
      </p:sp>
      <p:sp>
        <p:nvSpPr>
          <p:cNvPr id="175" name="Google Shape;175;p4">
            <a:extLst>
              <a:ext uri="{FF2B5EF4-FFF2-40B4-BE49-F238E27FC236}">
                <a16:creationId xmlns:a16="http://schemas.microsoft.com/office/drawing/2014/main" id="{0571E797-2829-D0B1-2286-C9A4A23B7887}"/>
              </a:ext>
            </a:extLst>
          </p:cNvPr>
          <p:cNvSpPr txBox="1"/>
          <p:nvPr/>
        </p:nvSpPr>
        <p:spPr>
          <a:xfrm>
            <a:off x="948882" y="1102669"/>
            <a:ext cx="9775440" cy="46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25" tIns="161225" rIns="161225" bIns="161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1" b="1" i="0" u="none" strike="noStrike" cap="none" dirty="0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Why </a:t>
            </a:r>
            <a:r>
              <a:rPr lang="en-US" sz="2381" b="1" dirty="0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are costing exercises useful?</a:t>
            </a:r>
            <a:endParaRPr sz="1455" dirty="0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>
            <a:extLst>
              <a:ext uri="{FF2B5EF4-FFF2-40B4-BE49-F238E27FC236}">
                <a16:creationId xmlns:a16="http://schemas.microsoft.com/office/drawing/2014/main" id="{37AF7BA0-A894-7622-708D-FE647CC38CDA}"/>
              </a:ext>
            </a:extLst>
          </p:cNvPr>
          <p:cNvSpPr txBox="1"/>
          <p:nvPr/>
        </p:nvSpPr>
        <p:spPr>
          <a:xfrm>
            <a:off x="5764696" y="597429"/>
            <a:ext cx="5062653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4F9BD47-9AB5-284F-1E81-0F6EF29D0DAA}"/>
              </a:ext>
            </a:extLst>
          </p:cNvPr>
          <p:cNvGrpSpPr/>
          <p:nvPr/>
        </p:nvGrpSpPr>
        <p:grpSpPr>
          <a:xfrm>
            <a:off x="948881" y="1937427"/>
            <a:ext cx="3155980" cy="884976"/>
            <a:chOff x="1102411" y="4942855"/>
            <a:chExt cx="2263031" cy="1357818"/>
          </a:xfrm>
        </p:grpSpPr>
        <p:sp>
          <p:nvSpPr>
            <p:cNvPr id="3" name="Google Shape;184;p5">
              <a:extLst>
                <a:ext uri="{FF2B5EF4-FFF2-40B4-BE49-F238E27FC236}">
                  <a16:creationId xmlns:a16="http://schemas.microsoft.com/office/drawing/2014/main" id="{C1604DB0-0660-218B-4BC1-4B744567A63C}"/>
                </a:ext>
              </a:extLst>
            </p:cNvPr>
            <p:cNvSpPr/>
            <p:nvPr/>
          </p:nvSpPr>
          <p:spPr>
            <a:xfrm>
              <a:off x="1102411" y="4942855"/>
              <a:ext cx="2263031" cy="135781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/>
            </a:p>
          </p:txBody>
        </p:sp>
        <p:sp>
          <p:nvSpPr>
            <p:cNvPr id="4" name="Google Shape;185;p5">
              <a:extLst>
                <a:ext uri="{FF2B5EF4-FFF2-40B4-BE49-F238E27FC236}">
                  <a16:creationId xmlns:a16="http://schemas.microsoft.com/office/drawing/2014/main" id="{D74555CD-6A07-6B86-44A3-722ED838F16A}"/>
                </a:ext>
              </a:extLst>
            </p:cNvPr>
            <p:cNvSpPr txBox="1"/>
            <p:nvPr/>
          </p:nvSpPr>
          <p:spPr>
            <a:xfrm>
              <a:off x="1168694" y="5009138"/>
              <a:ext cx="2130465" cy="1225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 it value for money?</a:t>
              </a:r>
              <a:endParaRPr sz="2000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A41EE7-2864-4A07-AC98-D0A2B356A4BE}"/>
              </a:ext>
            </a:extLst>
          </p:cNvPr>
          <p:cNvGrpSpPr/>
          <p:nvPr/>
        </p:nvGrpSpPr>
        <p:grpSpPr>
          <a:xfrm>
            <a:off x="948881" y="3044938"/>
            <a:ext cx="3155980" cy="884976"/>
            <a:chOff x="1102411" y="4942855"/>
            <a:chExt cx="2263031" cy="1357818"/>
          </a:xfrm>
        </p:grpSpPr>
        <p:sp>
          <p:nvSpPr>
            <p:cNvPr id="9" name="Google Shape;184;p5">
              <a:extLst>
                <a:ext uri="{FF2B5EF4-FFF2-40B4-BE49-F238E27FC236}">
                  <a16:creationId xmlns:a16="http://schemas.microsoft.com/office/drawing/2014/main" id="{A621684B-2EB4-884B-29ED-26C77D4713E1}"/>
                </a:ext>
              </a:extLst>
            </p:cNvPr>
            <p:cNvSpPr/>
            <p:nvPr/>
          </p:nvSpPr>
          <p:spPr>
            <a:xfrm>
              <a:off x="1102411" y="4942855"/>
              <a:ext cx="2263031" cy="135781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/>
            </a:p>
          </p:txBody>
        </p:sp>
        <p:sp>
          <p:nvSpPr>
            <p:cNvPr id="10" name="Google Shape;185;p5">
              <a:extLst>
                <a:ext uri="{FF2B5EF4-FFF2-40B4-BE49-F238E27FC236}">
                  <a16:creationId xmlns:a16="http://schemas.microsoft.com/office/drawing/2014/main" id="{B61A6429-C2DF-232A-AB85-0350B7DB77E2}"/>
                </a:ext>
              </a:extLst>
            </p:cNvPr>
            <p:cNvSpPr txBox="1"/>
            <p:nvPr/>
          </p:nvSpPr>
          <p:spPr>
            <a:xfrm>
              <a:off x="1168694" y="5009137"/>
              <a:ext cx="2130465" cy="1225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much would it cost?</a:t>
              </a:r>
              <a:endParaRPr sz="2000" b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320F6D-C297-8DE2-54C2-21E2B3D79828}"/>
              </a:ext>
            </a:extLst>
          </p:cNvPr>
          <p:cNvGrpSpPr/>
          <p:nvPr/>
        </p:nvGrpSpPr>
        <p:grpSpPr>
          <a:xfrm>
            <a:off x="948881" y="4152450"/>
            <a:ext cx="3155980" cy="884976"/>
            <a:chOff x="1102411" y="4942855"/>
            <a:chExt cx="2263031" cy="1357818"/>
          </a:xfrm>
        </p:grpSpPr>
        <p:sp>
          <p:nvSpPr>
            <p:cNvPr id="12" name="Google Shape;184;p5">
              <a:extLst>
                <a:ext uri="{FF2B5EF4-FFF2-40B4-BE49-F238E27FC236}">
                  <a16:creationId xmlns:a16="http://schemas.microsoft.com/office/drawing/2014/main" id="{B6842386-C74B-86C6-D29A-B713044BCD75}"/>
                </a:ext>
              </a:extLst>
            </p:cNvPr>
            <p:cNvSpPr/>
            <p:nvPr/>
          </p:nvSpPr>
          <p:spPr>
            <a:xfrm>
              <a:off x="1102411" y="4942855"/>
              <a:ext cx="2263031" cy="135781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/>
            </a:p>
          </p:txBody>
        </p:sp>
        <p:sp>
          <p:nvSpPr>
            <p:cNvPr id="13" name="Google Shape;185;p5">
              <a:extLst>
                <a:ext uri="{FF2B5EF4-FFF2-40B4-BE49-F238E27FC236}">
                  <a16:creationId xmlns:a16="http://schemas.microsoft.com/office/drawing/2014/main" id="{4D4CFE87-E416-803C-E219-CD92C1CBF811}"/>
                </a:ext>
              </a:extLst>
            </p:cNvPr>
            <p:cNvSpPr txBox="1"/>
            <p:nvPr/>
          </p:nvSpPr>
          <p:spPr>
            <a:xfrm>
              <a:off x="1168694" y="5009138"/>
              <a:ext cx="2130465" cy="1225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would costs be split?</a:t>
              </a:r>
              <a:endParaRPr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52313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3DDB0186-9046-795D-E8D0-DDD06CC86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15;p2">
            <a:extLst>
              <a:ext uri="{FF2B5EF4-FFF2-40B4-BE49-F238E27FC236}">
                <a16:creationId xmlns:a16="http://schemas.microsoft.com/office/drawing/2014/main" id="{F06CE8B9-B7A8-832F-3965-38E63D4AE0D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502" y="1568931"/>
            <a:ext cx="10471161" cy="447004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4">
            <a:extLst>
              <a:ext uri="{FF2B5EF4-FFF2-40B4-BE49-F238E27FC236}">
                <a16:creationId xmlns:a16="http://schemas.microsoft.com/office/drawing/2014/main" id="{8A04C72F-6FC0-F956-9D3C-96DC5A976B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119737" y="6408098"/>
            <a:ext cx="282215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6" name="Google Shape;166;p4">
            <a:extLst>
              <a:ext uri="{FF2B5EF4-FFF2-40B4-BE49-F238E27FC236}">
                <a16:creationId xmlns:a16="http://schemas.microsoft.com/office/drawing/2014/main" id="{AF093C8C-83A9-4480-ADBE-AC1F5E7D31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4448" y="567178"/>
            <a:ext cx="10111215" cy="5354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2381"/>
              <a:buFont typeface="Play"/>
              <a:buNone/>
            </a:pPr>
            <a:r>
              <a:rPr lang="en-US" sz="3200" dirty="0">
                <a:solidFill>
                  <a:srgbClr val="856C27"/>
                </a:solidFill>
              </a:rPr>
              <a:t>General necessity of costing</a:t>
            </a:r>
            <a:endParaRPr sz="3200" dirty="0">
              <a:solidFill>
                <a:srgbClr val="856C27"/>
              </a:solidFill>
            </a:endParaRPr>
          </a:p>
        </p:txBody>
      </p:sp>
      <p:sp>
        <p:nvSpPr>
          <p:cNvPr id="175" name="Google Shape;175;p4">
            <a:extLst>
              <a:ext uri="{FF2B5EF4-FFF2-40B4-BE49-F238E27FC236}">
                <a16:creationId xmlns:a16="http://schemas.microsoft.com/office/drawing/2014/main" id="{0F477EF8-C814-D1E9-A55B-6D49ABCA0125}"/>
              </a:ext>
            </a:extLst>
          </p:cNvPr>
          <p:cNvSpPr txBox="1"/>
          <p:nvPr/>
        </p:nvSpPr>
        <p:spPr>
          <a:xfrm>
            <a:off x="948882" y="1102669"/>
            <a:ext cx="9775440" cy="46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25" tIns="161225" rIns="161225" bIns="161225" anchor="ctr" anchorCtr="0">
            <a:noAutofit/>
          </a:bodyPr>
          <a:lstStyle/>
          <a:p>
            <a:pPr lvl="0"/>
            <a:r>
              <a:rPr lang="en-US" sz="2381" b="1" dirty="0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Why are costing exercises useful?</a:t>
            </a:r>
            <a:endParaRPr lang="en-US" sz="1455" dirty="0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>
            <a:extLst>
              <a:ext uri="{FF2B5EF4-FFF2-40B4-BE49-F238E27FC236}">
                <a16:creationId xmlns:a16="http://schemas.microsoft.com/office/drawing/2014/main" id="{EDED9AE2-B110-D3E4-4690-BA8199360F32}"/>
              </a:ext>
            </a:extLst>
          </p:cNvPr>
          <p:cNvSpPr txBox="1"/>
          <p:nvPr/>
        </p:nvSpPr>
        <p:spPr>
          <a:xfrm>
            <a:off x="5764696" y="597429"/>
            <a:ext cx="5062653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2" name="Google Shape;158;p3">
            <a:extLst>
              <a:ext uri="{FF2B5EF4-FFF2-40B4-BE49-F238E27FC236}">
                <a16:creationId xmlns:a16="http://schemas.microsoft.com/office/drawing/2014/main" id="{5AE9ACAE-8624-62E6-9ECC-F2D319A123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83765" y="1980629"/>
            <a:ext cx="6762169" cy="79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1700" dirty="0"/>
              <a:t>Costing is critical to establish the efficiency of a programme (not only effectiveness). It is useful when differentiating between </a:t>
            </a:r>
            <a:r>
              <a:rPr lang="en-US" sz="1700" dirty="0" err="1"/>
              <a:t>programmes</a:t>
            </a:r>
            <a:r>
              <a:rPr lang="en-US" sz="1700" dirty="0"/>
              <a:t> or deciding on a specific programme.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F404E3-D358-3394-1BAA-CB953FBDD137}"/>
              </a:ext>
            </a:extLst>
          </p:cNvPr>
          <p:cNvGrpSpPr/>
          <p:nvPr/>
        </p:nvGrpSpPr>
        <p:grpSpPr>
          <a:xfrm>
            <a:off x="948881" y="1937427"/>
            <a:ext cx="3155980" cy="884976"/>
            <a:chOff x="1102411" y="4942855"/>
            <a:chExt cx="2263031" cy="1357818"/>
          </a:xfrm>
        </p:grpSpPr>
        <p:sp>
          <p:nvSpPr>
            <p:cNvPr id="3" name="Google Shape;184;p5">
              <a:extLst>
                <a:ext uri="{FF2B5EF4-FFF2-40B4-BE49-F238E27FC236}">
                  <a16:creationId xmlns:a16="http://schemas.microsoft.com/office/drawing/2014/main" id="{3968E541-CB03-0C9F-63D6-8760973A646A}"/>
                </a:ext>
              </a:extLst>
            </p:cNvPr>
            <p:cNvSpPr/>
            <p:nvPr/>
          </p:nvSpPr>
          <p:spPr>
            <a:xfrm>
              <a:off x="1102411" y="4942855"/>
              <a:ext cx="2263031" cy="135781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/>
            </a:p>
          </p:txBody>
        </p:sp>
        <p:sp>
          <p:nvSpPr>
            <p:cNvPr id="4" name="Google Shape;185;p5">
              <a:extLst>
                <a:ext uri="{FF2B5EF4-FFF2-40B4-BE49-F238E27FC236}">
                  <a16:creationId xmlns:a16="http://schemas.microsoft.com/office/drawing/2014/main" id="{81269F67-E7D3-6018-96E1-6A82B832594D}"/>
                </a:ext>
              </a:extLst>
            </p:cNvPr>
            <p:cNvSpPr txBox="1"/>
            <p:nvPr/>
          </p:nvSpPr>
          <p:spPr>
            <a:xfrm>
              <a:off x="1168694" y="5009138"/>
              <a:ext cx="2130465" cy="1225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Is it value for money?</a:t>
              </a:r>
              <a:endParaRPr sz="2000" b="1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25FB50-54BF-D4CC-FF9C-40ADE8CC21A3}"/>
              </a:ext>
            </a:extLst>
          </p:cNvPr>
          <p:cNvGrpSpPr/>
          <p:nvPr/>
        </p:nvGrpSpPr>
        <p:grpSpPr>
          <a:xfrm>
            <a:off x="948881" y="3044938"/>
            <a:ext cx="3155980" cy="884976"/>
            <a:chOff x="1102411" y="4942855"/>
            <a:chExt cx="2263031" cy="1357818"/>
          </a:xfrm>
        </p:grpSpPr>
        <p:sp>
          <p:nvSpPr>
            <p:cNvPr id="9" name="Google Shape;184;p5">
              <a:extLst>
                <a:ext uri="{FF2B5EF4-FFF2-40B4-BE49-F238E27FC236}">
                  <a16:creationId xmlns:a16="http://schemas.microsoft.com/office/drawing/2014/main" id="{EDBF7F24-62E2-F41E-8167-53D63FC64F34}"/>
                </a:ext>
              </a:extLst>
            </p:cNvPr>
            <p:cNvSpPr/>
            <p:nvPr/>
          </p:nvSpPr>
          <p:spPr>
            <a:xfrm>
              <a:off x="1102411" y="4942855"/>
              <a:ext cx="2263031" cy="135781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/>
            </a:p>
          </p:txBody>
        </p:sp>
        <p:sp>
          <p:nvSpPr>
            <p:cNvPr id="10" name="Google Shape;185;p5">
              <a:extLst>
                <a:ext uri="{FF2B5EF4-FFF2-40B4-BE49-F238E27FC236}">
                  <a16:creationId xmlns:a16="http://schemas.microsoft.com/office/drawing/2014/main" id="{8C1932F3-2814-5F88-C24B-46E4CE43B7ED}"/>
                </a:ext>
              </a:extLst>
            </p:cNvPr>
            <p:cNvSpPr txBox="1"/>
            <p:nvPr/>
          </p:nvSpPr>
          <p:spPr>
            <a:xfrm>
              <a:off x="1168694" y="5009137"/>
              <a:ext cx="2130465" cy="12252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much would it cost?</a:t>
              </a:r>
              <a:endParaRPr sz="2000" b="1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6F5AB2-5CF4-709B-0F70-C903B7261588}"/>
              </a:ext>
            </a:extLst>
          </p:cNvPr>
          <p:cNvGrpSpPr/>
          <p:nvPr/>
        </p:nvGrpSpPr>
        <p:grpSpPr>
          <a:xfrm>
            <a:off x="948881" y="4152450"/>
            <a:ext cx="3155980" cy="884976"/>
            <a:chOff x="1102411" y="4942855"/>
            <a:chExt cx="2263031" cy="1357818"/>
          </a:xfrm>
        </p:grpSpPr>
        <p:sp>
          <p:nvSpPr>
            <p:cNvPr id="12" name="Google Shape;184;p5">
              <a:extLst>
                <a:ext uri="{FF2B5EF4-FFF2-40B4-BE49-F238E27FC236}">
                  <a16:creationId xmlns:a16="http://schemas.microsoft.com/office/drawing/2014/main" id="{4DC6735E-A639-58B2-36C3-EAA94DA22A69}"/>
                </a:ext>
              </a:extLst>
            </p:cNvPr>
            <p:cNvSpPr/>
            <p:nvPr/>
          </p:nvSpPr>
          <p:spPr>
            <a:xfrm>
              <a:off x="1102411" y="4942855"/>
              <a:ext cx="2263031" cy="135781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/>
            </a:p>
          </p:txBody>
        </p:sp>
        <p:sp>
          <p:nvSpPr>
            <p:cNvPr id="13" name="Google Shape;185;p5">
              <a:extLst>
                <a:ext uri="{FF2B5EF4-FFF2-40B4-BE49-F238E27FC236}">
                  <a16:creationId xmlns:a16="http://schemas.microsoft.com/office/drawing/2014/main" id="{128123FF-B3BC-AD53-0F71-FB20E031FE72}"/>
                </a:ext>
              </a:extLst>
            </p:cNvPr>
            <p:cNvSpPr txBox="1"/>
            <p:nvPr/>
          </p:nvSpPr>
          <p:spPr>
            <a:xfrm>
              <a:off x="1168694" y="5009138"/>
              <a:ext cx="2130465" cy="1225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300"/>
                <a:buFont typeface="Arial"/>
                <a:buNone/>
              </a:pPr>
              <a:r>
                <a:rPr lang="en-US" sz="1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How would costs be split?</a:t>
              </a:r>
              <a:endParaRPr sz="20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7DDD18-6EA9-123E-1CF2-B78137D81B04}"/>
              </a:ext>
            </a:extLst>
          </p:cNvPr>
          <p:cNvGrpSpPr/>
          <p:nvPr/>
        </p:nvGrpSpPr>
        <p:grpSpPr>
          <a:xfrm>
            <a:off x="948881" y="5485310"/>
            <a:ext cx="10146781" cy="659627"/>
            <a:chOff x="1102411" y="4942855"/>
            <a:chExt cx="2263031" cy="1357818"/>
          </a:xfrm>
        </p:grpSpPr>
        <p:sp>
          <p:nvSpPr>
            <p:cNvPr id="15" name="Google Shape;184;p5">
              <a:extLst>
                <a:ext uri="{FF2B5EF4-FFF2-40B4-BE49-F238E27FC236}">
                  <a16:creationId xmlns:a16="http://schemas.microsoft.com/office/drawing/2014/main" id="{6968C52A-56C8-DB3D-484A-1C8FA9FD42F9}"/>
                </a:ext>
              </a:extLst>
            </p:cNvPr>
            <p:cNvSpPr/>
            <p:nvPr/>
          </p:nvSpPr>
          <p:spPr>
            <a:xfrm>
              <a:off x="1102411" y="4942855"/>
              <a:ext cx="2263031" cy="1357818"/>
            </a:xfrm>
            <a:prstGeom prst="roundRect">
              <a:avLst>
                <a:gd name="adj" fmla="val 16667"/>
              </a:avLst>
            </a:prstGeom>
            <a:solidFill>
              <a:srgbClr val="FFFDF7"/>
            </a:solidFill>
            <a:ln w="1905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85;p5">
              <a:extLst>
                <a:ext uri="{FF2B5EF4-FFF2-40B4-BE49-F238E27FC236}">
                  <a16:creationId xmlns:a16="http://schemas.microsoft.com/office/drawing/2014/main" id="{EC3215B2-C0D7-26DF-08FC-F8615F33CEC8}"/>
                </a:ext>
              </a:extLst>
            </p:cNvPr>
            <p:cNvSpPr txBox="1"/>
            <p:nvPr/>
          </p:nvSpPr>
          <p:spPr>
            <a:xfrm>
              <a:off x="1168694" y="5009138"/>
              <a:ext cx="2130465" cy="1225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9525" tIns="49525" rIns="49525" bIns="495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800"/>
              </a:pPr>
              <a:r>
                <a:rPr lang="en-US" sz="1800" dirty="0"/>
                <a:t>NB: Such a costing exercise is never exact, but provides an estimates to facilitate planning around scale-up and potential costs</a:t>
              </a:r>
            </a:p>
          </p:txBody>
        </p:sp>
      </p:grpSp>
      <p:sp>
        <p:nvSpPr>
          <p:cNvPr id="20" name="Google Shape;158;p3">
            <a:extLst>
              <a:ext uri="{FF2B5EF4-FFF2-40B4-BE49-F238E27FC236}">
                <a16:creationId xmlns:a16="http://schemas.microsoft.com/office/drawing/2014/main" id="{56ADEDA4-8B0A-3EFF-84D8-80A4325DC656}"/>
              </a:ext>
            </a:extLst>
          </p:cNvPr>
          <p:cNvSpPr txBox="1">
            <a:spLocks/>
          </p:cNvSpPr>
          <p:nvPr/>
        </p:nvSpPr>
        <p:spPr>
          <a:xfrm>
            <a:off x="4283765" y="3044938"/>
            <a:ext cx="6762169" cy="79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sz="1700" dirty="0"/>
              <a:t>Calculating the total cost allows for a feasibility assessment for a sustainable implementation, taking into account current and future budgets.</a:t>
            </a:r>
          </a:p>
        </p:txBody>
      </p:sp>
      <p:sp>
        <p:nvSpPr>
          <p:cNvPr id="21" name="Google Shape;158;p3">
            <a:extLst>
              <a:ext uri="{FF2B5EF4-FFF2-40B4-BE49-F238E27FC236}">
                <a16:creationId xmlns:a16="http://schemas.microsoft.com/office/drawing/2014/main" id="{BF9D153A-369B-CFC3-886F-40BC00AB1851}"/>
              </a:ext>
            </a:extLst>
          </p:cNvPr>
          <p:cNvSpPr txBox="1">
            <a:spLocks/>
          </p:cNvSpPr>
          <p:nvPr/>
        </p:nvSpPr>
        <p:spPr>
          <a:xfrm>
            <a:off x="4283765" y="4152449"/>
            <a:ext cx="6762169" cy="79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SzPts val="2800"/>
              <a:buNone/>
            </a:pPr>
            <a:r>
              <a:rPr lang="en-US" sz="1700" dirty="0"/>
              <a:t>Operational planning for scaling may involve coordination across different departments or levels of government. Concrete costs help in this discussion.</a:t>
            </a:r>
          </a:p>
        </p:txBody>
      </p:sp>
    </p:spTree>
    <p:extLst>
      <p:ext uri="{BB962C8B-B14F-4D97-AF65-F5344CB8AC3E}">
        <p14:creationId xmlns:p14="http://schemas.microsoft.com/office/powerpoint/2010/main" val="191537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6;p4">
            <a:extLst>
              <a:ext uri="{FF2B5EF4-FFF2-40B4-BE49-F238E27FC236}">
                <a16:creationId xmlns:a16="http://schemas.microsoft.com/office/drawing/2014/main" id="{8887DA09-E962-31C2-DB3F-C91567475791}"/>
              </a:ext>
            </a:extLst>
          </p:cNvPr>
          <p:cNvSpPr txBox="1">
            <a:spLocks/>
          </p:cNvSpPr>
          <p:nvPr/>
        </p:nvSpPr>
        <p:spPr>
          <a:xfrm>
            <a:off x="984448" y="567178"/>
            <a:ext cx="10111215" cy="5354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856C27"/>
              </a:buClr>
              <a:buSzPts val="2381"/>
              <a:buFont typeface="Play"/>
              <a:buNone/>
            </a:pPr>
            <a:r>
              <a:rPr lang="en-US" sz="3200" dirty="0">
                <a:solidFill>
                  <a:srgbClr val="856C27"/>
                </a:solidFill>
                <a:latin typeface="Play" panose="020B0604020202020204" charset="0"/>
              </a:rPr>
              <a:t>The two costing models</a:t>
            </a:r>
          </a:p>
        </p:txBody>
      </p:sp>
      <p:sp>
        <p:nvSpPr>
          <p:cNvPr id="165" name="Google Shape;16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5" name="Google Shape;175;p4"/>
          <p:cNvSpPr txBox="1"/>
          <p:nvPr/>
        </p:nvSpPr>
        <p:spPr>
          <a:xfrm>
            <a:off x="948882" y="1102669"/>
            <a:ext cx="10371788" cy="46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25" tIns="161225" rIns="161225" bIns="161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1" b="1" i="0" u="none" strike="noStrike" cap="none" dirty="0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Differentiating between the 2020 and 2025 costing models</a:t>
            </a:r>
            <a:endParaRPr sz="1455" dirty="0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5794513" y="597429"/>
            <a:ext cx="5032836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2D2D98-4BB7-D77E-7FB6-BE053E5DD475}"/>
              </a:ext>
            </a:extLst>
          </p:cNvPr>
          <p:cNvSpPr/>
          <p:nvPr/>
        </p:nvSpPr>
        <p:spPr>
          <a:xfrm>
            <a:off x="1103243" y="2197425"/>
            <a:ext cx="4124739" cy="466262"/>
          </a:xfrm>
          <a:prstGeom prst="roundRect">
            <a:avLst/>
          </a:prstGeom>
          <a:solidFill>
            <a:srgbClr val="3E8B1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ZA" sz="1800" dirty="0">
                <a:solidFill>
                  <a:schemeClr val="bg1"/>
                </a:solidFill>
                <a:latin typeface="Arial"/>
                <a:cs typeface="Arial"/>
              </a:rPr>
              <a:t>2020 Scale Costing Model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010E30-3580-88E4-A8E2-C4F7A0D20038}"/>
              </a:ext>
            </a:extLst>
          </p:cNvPr>
          <p:cNvSpPr/>
          <p:nvPr/>
        </p:nvSpPr>
        <p:spPr>
          <a:xfrm>
            <a:off x="6970924" y="2197425"/>
            <a:ext cx="4124739" cy="466262"/>
          </a:xfrm>
          <a:prstGeom prst="roundRect">
            <a:avLst/>
          </a:prstGeom>
          <a:solidFill>
            <a:srgbClr val="3E8B1B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ZA" sz="1800" dirty="0">
                <a:solidFill>
                  <a:schemeClr val="bg1"/>
                </a:solidFill>
                <a:latin typeface="Arial"/>
                <a:cs typeface="Arial"/>
              </a:rPr>
              <a:t>2025 per Teacher Costing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E19E7A-7431-D4EB-159F-E10E3B1120DD}"/>
              </a:ext>
            </a:extLst>
          </p:cNvPr>
          <p:cNvSpPr/>
          <p:nvPr/>
        </p:nvSpPr>
        <p:spPr>
          <a:xfrm>
            <a:off x="1103243" y="2789116"/>
            <a:ext cx="4124739" cy="313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800" dirty="0"/>
              <a:t>Excel model and a report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800" dirty="0"/>
              <a:t>Produced by DNA Economics as a part of a 2020 UNICEF-funded scaling plans </a:t>
            </a:r>
            <a:endParaRPr lang="en-ZA" sz="1800" dirty="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800" dirty="0"/>
              <a:t>Aimed to </a:t>
            </a:r>
            <a:r>
              <a:rPr lang="en-US" sz="1800" dirty="0"/>
              <a:t>estimate the </a:t>
            </a:r>
            <a:r>
              <a:rPr lang="en-US" sz="1800" b="1" dirty="0"/>
              <a:t>total programme cost</a:t>
            </a:r>
            <a:r>
              <a:rPr lang="en-US" sz="1800" dirty="0"/>
              <a:t> of an EG reading scale-up</a:t>
            </a:r>
            <a:endParaRPr lang="en-US" sz="1800" dirty="0">
              <a:cs typeface="Arial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Incorporated scale-up assumptions by province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800" dirty="0"/>
              <a:t>Assessed </a:t>
            </a:r>
            <a:r>
              <a:rPr lang="en-US" sz="1800" dirty="0"/>
              <a:t>optimal designs - used these implementation models</a:t>
            </a:r>
            <a:endParaRPr lang="en-ZA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D674BE-6993-9281-DB2F-52665FC6065B}"/>
              </a:ext>
            </a:extLst>
          </p:cNvPr>
          <p:cNvSpPr/>
          <p:nvPr/>
        </p:nvSpPr>
        <p:spPr>
          <a:xfrm>
            <a:off x="6970924" y="2789116"/>
            <a:ext cx="4124739" cy="313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800" dirty="0"/>
              <a:t>Excel model with user guidelines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800" dirty="0"/>
              <a:t>Produced in 2025 as a part of the WWHGE EGRS Synthesis Project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800" dirty="0"/>
              <a:t>Aimed to produce an estimated </a:t>
            </a:r>
            <a:r>
              <a:rPr lang="en-ZA" sz="1800" b="1" dirty="0"/>
              <a:t>per teacher (and per learner) cost </a:t>
            </a:r>
            <a:r>
              <a:rPr lang="en-ZA" sz="1800" dirty="0"/>
              <a:t>of running an EG reading programme under different programme assumptions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ZA" sz="1800" dirty="0"/>
              <a:t>Reported on evaluated models</a:t>
            </a:r>
          </a:p>
        </p:txBody>
      </p:sp>
      <p:pic>
        <p:nvPicPr>
          <p:cNvPr id="4" name="Google Shape;107;p2">
            <a:extLst>
              <a:ext uri="{FF2B5EF4-FFF2-40B4-BE49-F238E27FC236}">
                <a16:creationId xmlns:a16="http://schemas.microsoft.com/office/drawing/2014/main" id="{EA89F84E-BF67-1B0C-5338-4B8659AB9D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75981" y="567888"/>
            <a:ext cx="1089377" cy="148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995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"/>
          <p:cNvSpPr txBox="1">
            <a:spLocks noGrp="1"/>
          </p:cNvSpPr>
          <p:nvPr>
            <p:ph type="title"/>
          </p:nvPr>
        </p:nvSpPr>
        <p:spPr>
          <a:xfrm>
            <a:off x="967449" y="581155"/>
            <a:ext cx="10280701" cy="535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2331D"/>
              </a:buClr>
              <a:buSzPts val="2381"/>
              <a:buFont typeface="Play"/>
              <a:buNone/>
            </a:pPr>
            <a:r>
              <a:rPr lang="en-US" sz="3200" dirty="0"/>
              <a:t>How does the tool work?</a:t>
            </a:r>
            <a:endParaRPr sz="3200" dirty="0"/>
          </a:p>
        </p:txBody>
      </p:sp>
      <p:sp>
        <p:nvSpPr>
          <p:cNvPr id="223" name="Google Shape;223;p7"/>
          <p:cNvSpPr txBox="1"/>
          <p:nvPr/>
        </p:nvSpPr>
        <p:spPr>
          <a:xfrm>
            <a:off x="5983357" y="597429"/>
            <a:ext cx="4843992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CDC750-FAED-7DD9-E171-596051D2C80B}"/>
              </a:ext>
            </a:extLst>
          </p:cNvPr>
          <p:cNvSpPr/>
          <p:nvPr/>
        </p:nvSpPr>
        <p:spPr>
          <a:xfrm>
            <a:off x="993912" y="2475218"/>
            <a:ext cx="2524539" cy="1283445"/>
          </a:xfrm>
          <a:prstGeom prst="roundRect">
            <a:avLst/>
          </a:prstGeom>
          <a:solidFill>
            <a:srgbClr val="7F340D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Unit Costs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FCD849-503A-8DF3-61FF-D99B5778AB97}"/>
              </a:ext>
            </a:extLst>
          </p:cNvPr>
          <p:cNvSpPr/>
          <p:nvPr/>
        </p:nvSpPr>
        <p:spPr>
          <a:xfrm>
            <a:off x="993912" y="4284662"/>
            <a:ext cx="2524539" cy="1283445"/>
          </a:xfrm>
          <a:prstGeom prst="roundRect">
            <a:avLst/>
          </a:prstGeom>
          <a:solidFill>
            <a:srgbClr val="BF4F14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/>
                <a:cs typeface="Arial"/>
              </a:rPr>
              <a:t>Assumptions</a:t>
            </a:r>
          </a:p>
          <a:p>
            <a:r>
              <a:rPr lang="en-ZA" sz="1300" dirty="0">
                <a:solidFill>
                  <a:schemeClr val="bg1"/>
                </a:solidFill>
                <a:latin typeface="Arial"/>
                <a:cs typeface="Arial"/>
              </a:rPr>
              <a:t>(Up to 10 simulations)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ECF4BE-6E80-59B9-5A2F-1151BD3ABE8D}"/>
              </a:ext>
            </a:extLst>
          </p:cNvPr>
          <p:cNvSpPr/>
          <p:nvPr/>
        </p:nvSpPr>
        <p:spPr>
          <a:xfrm>
            <a:off x="993912" y="1699968"/>
            <a:ext cx="2524539" cy="401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Inputs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728F0D-5BA3-BB0D-9556-01AB4AB77C13}"/>
              </a:ext>
            </a:extLst>
          </p:cNvPr>
          <p:cNvSpPr/>
          <p:nvPr/>
        </p:nvSpPr>
        <p:spPr>
          <a:xfrm>
            <a:off x="4644886" y="1699967"/>
            <a:ext cx="2524539" cy="401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5F47DA-CD27-27AF-60FB-642B847F74DC}"/>
              </a:ext>
            </a:extLst>
          </p:cNvPr>
          <p:cNvSpPr/>
          <p:nvPr/>
        </p:nvSpPr>
        <p:spPr>
          <a:xfrm>
            <a:off x="8295860" y="1699966"/>
            <a:ext cx="2524539" cy="4016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Outputs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B4EED97-B6EC-D496-5831-21370CD36B58}"/>
              </a:ext>
            </a:extLst>
          </p:cNvPr>
          <p:cNvSpPr/>
          <p:nvPr/>
        </p:nvSpPr>
        <p:spPr>
          <a:xfrm>
            <a:off x="4644886" y="2475218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51A399-F837-8B0E-046E-1FBF76DB523C}"/>
              </a:ext>
            </a:extLst>
          </p:cNvPr>
          <p:cNvSpPr/>
          <p:nvPr/>
        </p:nvSpPr>
        <p:spPr>
          <a:xfrm>
            <a:off x="4644885" y="2786846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3065C1-5F53-AC4F-ED64-A3EE0E70F365}"/>
              </a:ext>
            </a:extLst>
          </p:cNvPr>
          <p:cNvSpPr/>
          <p:nvPr/>
        </p:nvSpPr>
        <p:spPr>
          <a:xfrm>
            <a:off x="4644884" y="3098474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9CC0FA-A566-089C-B122-F1461ABF71F2}"/>
              </a:ext>
            </a:extLst>
          </p:cNvPr>
          <p:cNvSpPr/>
          <p:nvPr/>
        </p:nvSpPr>
        <p:spPr>
          <a:xfrm>
            <a:off x="4644883" y="3410102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B27584-54BE-48F5-7254-D37C9B72C11D}"/>
              </a:ext>
            </a:extLst>
          </p:cNvPr>
          <p:cNvSpPr/>
          <p:nvPr/>
        </p:nvSpPr>
        <p:spPr>
          <a:xfrm>
            <a:off x="4644882" y="3721730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5CD4983-3C31-6F44-D326-F7FCB4AB501E}"/>
              </a:ext>
            </a:extLst>
          </p:cNvPr>
          <p:cNvSpPr/>
          <p:nvPr/>
        </p:nvSpPr>
        <p:spPr>
          <a:xfrm>
            <a:off x="4644881" y="4033358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0595EA3-07D1-F316-7B6F-0B3E1F45A6D7}"/>
              </a:ext>
            </a:extLst>
          </p:cNvPr>
          <p:cNvSpPr/>
          <p:nvPr/>
        </p:nvSpPr>
        <p:spPr>
          <a:xfrm>
            <a:off x="4644880" y="4344986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13B942-BA6F-852F-889D-4CC84D3A0876}"/>
              </a:ext>
            </a:extLst>
          </p:cNvPr>
          <p:cNvSpPr/>
          <p:nvPr/>
        </p:nvSpPr>
        <p:spPr>
          <a:xfrm>
            <a:off x="4644879" y="4656614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8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087BDC-A6A6-ECB7-BF6C-BFA2F852D88B}"/>
              </a:ext>
            </a:extLst>
          </p:cNvPr>
          <p:cNvSpPr/>
          <p:nvPr/>
        </p:nvSpPr>
        <p:spPr>
          <a:xfrm>
            <a:off x="4644878" y="4968242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C2DCBED-E924-FF15-7EDB-268478EB7FAA}"/>
              </a:ext>
            </a:extLst>
          </p:cNvPr>
          <p:cNvSpPr/>
          <p:nvPr/>
        </p:nvSpPr>
        <p:spPr>
          <a:xfrm>
            <a:off x="4644877" y="5279870"/>
            <a:ext cx="2524539" cy="288237"/>
          </a:xfrm>
          <a:prstGeom prst="roundRect">
            <a:avLst/>
          </a:prstGeom>
          <a:solidFill>
            <a:srgbClr val="186923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sz="1350" dirty="0">
                <a:solidFill>
                  <a:schemeClr val="bg1"/>
                </a:solidFill>
                <a:latin typeface="Arial"/>
                <a:cs typeface="Arial"/>
              </a:rPr>
              <a:t>Calculations: Model 10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B0731DA-A7F7-F755-E3D9-C574BAF31B46}"/>
              </a:ext>
            </a:extLst>
          </p:cNvPr>
          <p:cNvSpPr/>
          <p:nvPr/>
        </p:nvSpPr>
        <p:spPr>
          <a:xfrm>
            <a:off x="8295860" y="3343352"/>
            <a:ext cx="2524539" cy="1283445"/>
          </a:xfrm>
          <a:prstGeom prst="roundRect">
            <a:avLst/>
          </a:prstGeom>
          <a:solidFill>
            <a:srgbClr val="D5AE1D"/>
          </a:solidFill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/>
                <a:cs typeface="Arial"/>
              </a:rPr>
              <a:t>Output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2DC3D2-6783-72B0-6B8F-62BAF9E72681}"/>
              </a:ext>
            </a:extLst>
          </p:cNvPr>
          <p:cNvCxnSpPr>
            <a:cxnSpLocks/>
          </p:cNvCxnSpPr>
          <p:nvPr/>
        </p:nvCxnSpPr>
        <p:spPr>
          <a:xfrm flipV="1">
            <a:off x="3518451" y="2619337"/>
            <a:ext cx="1126435" cy="497604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ED028B1-6222-9F1F-31FE-6ABBE3975E74}"/>
              </a:ext>
            </a:extLst>
          </p:cNvPr>
          <p:cNvCxnSpPr>
            <a:cxnSpLocks/>
          </p:cNvCxnSpPr>
          <p:nvPr/>
        </p:nvCxnSpPr>
        <p:spPr>
          <a:xfrm flipV="1">
            <a:off x="3518451" y="2619337"/>
            <a:ext cx="1126435" cy="2307048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D17B68-D9F5-58CF-B32B-6E35BD8737DF}"/>
              </a:ext>
            </a:extLst>
          </p:cNvPr>
          <p:cNvCxnSpPr/>
          <p:nvPr/>
        </p:nvCxnSpPr>
        <p:spPr>
          <a:xfrm>
            <a:off x="7169425" y="2619337"/>
            <a:ext cx="1126435" cy="136573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B23CF86-0EA4-EDAD-9BF4-BFD3CF0A4887}"/>
              </a:ext>
            </a:extLst>
          </p:cNvPr>
          <p:cNvCxnSpPr/>
          <p:nvPr/>
        </p:nvCxnSpPr>
        <p:spPr>
          <a:xfrm>
            <a:off x="7169424" y="2930965"/>
            <a:ext cx="1126436" cy="105411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4251060-1914-A8EE-A062-01E94CA9F321}"/>
              </a:ext>
            </a:extLst>
          </p:cNvPr>
          <p:cNvCxnSpPr/>
          <p:nvPr/>
        </p:nvCxnSpPr>
        <p:spPr>
          <a:xfrm>
            <a:off x="7169423" y="3242593"/>
            <a:ext cx="1126437" cy="74248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DF6D37-92F4-4A37-1C24-007B975AD46B}"/>
              </a:ext>
            </a:extLst>
          </p:cNvPr>
          <p:cNvCxnSpPr/>
          <p:nvPr/>
        </p:nvCxnSpPr>
        <p:spPr>
          <a:xfrm>
            <a:off x="7169422" y="3554221"/>
            <a:ext cx="1126438" cy="43085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016163E-0C30-D648-B238-3DE4AB3444C0}"/>
              </a:ext>
            </a:extLst>
          </p:cNvPr>
          <p:cNvCxnSpPr/>
          <p:nvPr/>
        </p:nvCxnSpPr>
        <p:spPr>
          <a:xfrm>
            <a:off x="7169421" y="3865849"/>
            <a:ext cx="1126439" cy="11922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DD0CFAD-E4BE-1E60-E477-876F94FF5F0D}"/>
              </a:ext>
            </a:extLst>
          </p:cNvPr>
          <p:cNvCxnSpPr/>
          <p:nvPr/>
        </p:nvCxnSpPr>
        <p:spPr>
          <a:xfrm flipV="1">
            <a:off x="7169420" y="3985075"/>
            <a:ext cx="1126440" cy="192402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A49FAD-21A4-8C40-A2AF-BD4B1E1A394A}"/>
              </a:ext>
            </a:extLst>
          </p:cNvPr>
          <p:cNvCxnSpPr/>
          <p:nvPr/>
        </p:nvCxnSpPr>
        <p:spPr>
          <a:xfrm flipV="1">
            <a:off x="7169419" y="3985075"/>
            <a:ext cx="1126441" cy="504030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8285E8E-CB04-146A-2F42-4FD8CCD7CA93}"/>
              </a:ext>
            </a:extLst>
          </p:cNvPr>
          <p:cNvCxnSpPr>
            <a:cxnSpLocks/>
          </p:cNvCxnSpPr>
          <p:nvPr/>
        </p:nvCxnSpPr>
        <p:spPr>
          <a:xfrm flipV="1">
            <a:off x="7169418" y="3985075"/>
            <a:ext cx="1126442" cy="815658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AC8D8B7-3D18-0B91-AAD5-0D0391A7BC5B}"/>
              </a:ext>
            </a:extLst>
          </p:cNvPr>
          <p:cNvCxnSpPr>
            <a:cxnSpLocks/>
          </p:cNvCxnSpPr>
          <p:nvPr/>
        </p:nvCxnSpPr>
        <p:spPr>
          <a:xfrm flipV="1">
            <a:off x="7169417" y="3985075"/>
            <a:ext cx="1126443" cy="1127286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5F11815-93EF-8A81-507D-59BF55E1880C}"/>
              </a:ext>
            </a:extLst>
          </p:cNvPr>
          <p:cNvCxnSpPr>
            <a:cxnSpLocks/>
          </p:cNvCxnSpPr>
          <p:nvPr/>
        </p:nvCxnSpPr>
        <p:spPr>
          <a:xfrm flipV="1">
            <a:off x="7169416" y="3985075"/>
            <a:ext cx="1126444" cy="1438914"/>
          </a:xfrm>
          <a:prstGeom prst="straightConnector1">
            <a:avLst/>
          </a:prstGeom>
          <a:ln>
            <a:headEnd type="non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2E06C36-D907-70D3-2A33-78E2901654CC}"/>
              </a:ext>
            </a:extLst>
          </p:cNvPr>
          <p:cNvCxnSpPr>
            <a:cxnSpLocks/>
          </p:cNvCxnSpPr>
          <p:nvPr/>
        </p:nvCxnSpPr>
        <p:spPr>
          <a:xfrm flipV="1">
            <a:off x="3518451" y="2930965"/>
            <a:ext cx="1126434" cy="185976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5244029-9CD9-C994-78B6-7AC3E604147C}"/>
              </a:ext>
            </a:extLst>
          </p:cNvPr>
          <p:cNvCxnSpPr/>
          <p:nvPr/>
        </p:nvCxnSpPr>
        <p:spPr>
          <a:xfrm>
            <a:off x="3518451" y="3116941"/>
            <a:ext cx="1126433" cy="125652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E85E12F-EE97-B333-5B52-70AAB2262392}"/>
              </a:ext>
            </a:extLst>
          </p:cNvPr>
          <p:cNvCxnSpPr>
            <a:cxnSpLocks/>
          </p:cNvCxnSpPr>
          <p:nvPr/>
        </p:nvCxnSpPr>
        <p:spPr>
          <a:xfrm>
            <a:off x="3518451" y="3116941"/>
            <a:ext cx="1126432" cy="43728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C091B77-DD7A-3405-E560-587D50D55646}"/>
              </a:ext>
            </a:extLst>
          </p:cNvPr>
          <p:cNvCxnSpPr/>
          <p:nvPr/>
        </p:nvCxnSpPr>
        <p:spPr>
          <a:xfrm>
            <a:off x="3518451" y="3116941"/>
            <a:ext cx="1126431" cy="748908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9764D1-DD58-A4E9-0384-B20ED2AF6938}"/>
              </a:ext>
            </a:extLst>
          </p:cNvPr>
          <p:cNvCxnSpPr/>
          <p:nvPr/>
        </p:nvCxnSpPr>
        <p:spPr>
          <a:xfrm>
            <a:off x="3518451" y="3116941"/>
            <a:ext cx="1126430" cy="1060536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16DE15-925C-9110-83B7-AF23AF571C9A}"/>
              </a:ext>
            </a:extLst>
          </p:cNvPr>
          <p:cNvCxnSpPr/>
          <p:nvPr/>
        </p:nvCxnSpPr>
        <p:spPr>
          <a:xfrm>
            <a:off x="3518451" y="3116941"/>
            <a:ext cx="1126429" cy="1372164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3E84682-B031-5458-82A2-CB35506B7905}"/>
              </a:ext>
            </a:extLst>
          </p:cNvPr>
          <p:cNvCxnSpPr/>
          <p:nvPr/>
        </p:nvCxnSpPr>
        <p:spPr>
          <a:xfrm>
            <a:off x="3518451" y="3116941"/>
            <a:ext cx="1126428" cy="1683792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A67E802-EFF9-C4B8-6852-9A0E432E1EAB}"/>
              </a:ext>
            </a:extLst>
          </p:cNvPr>
          <p:cNvCxnSpPr/>
          <p:nvPr/>
        </p:nvCxnSpPr>
        <p:spPr>
          <a:xfrm>
            <a:off x="3518451" y="3116941"/>
            <a:ext cx="1126427" cy="199542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8BB1A2-7348-4F0C-1AC8-6634CF2A3EF3}"/>
              </a:ext>
            </a:extLst>
          </p:cNvPr>
          <p:cNvCxnSpPr/>
          <p:nvPr/>
        </p:nvCxnSpPr>
        <p:spPr>
          <a:xfrm>
            <a:off x="3518451" y="3116941"/>
            <a:ext cx="1126426" cy="2307048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0C04C24-04B2-C8DC-94D9-2746614EC025}"/>
              </a:ext>
            </a:extLst>
          </p:cNvPr>
          <p:cNvCxnSpPr/>
          <p:nvPr/>
        </p:nvCxnSpPr>
        <p:spPr>
          <a:xfrm flipV="1">
            <a:off x="3518451" y="2930965"/>
            <a:ext cx="1126434" cy="199542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FB6DA7-AD7A-4929-83E4-18E7428E66AC}"/>
              </a:ext>
            </a:extLst>
          </p:cNvPr>
          <p:cNvCxnSpPr/>
          <p:nvPr/>
        </p:nvCxnSpPr>
        <p:spPr>
          <a:xfrm flipV="1">
            <a:off x="3518451" y="3242593"/>
            <a:ext cx="1126433" cy="1683792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CAB71BB-068D-C597-15C3-6867D5C351A6}"/>
              </a:ext>
            </a:extLst>
          </p:cNvPr>
          <p:cNvCxnSpPr/>
          <p:nvPr/>
        </p:nvCxnSpPr>
        <p:spPr>
          <a:xfrm>
            <a:off x="3518451" y="4926385"/>
            <a:ext cx="1126426" cy="497604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111C8E6-6422-5E28-650E-2F70FC9401B7}"/>
              </a:ext>
            </a:extLst>
          </p:cNvPr>
          <p:cNvCxnSpPr/>
          <p:nvPr/>
        </p:nvCxnSpPr>
        <p:spPr>
          <a:xfrm>
            <a:off x="3518451" y="4926385"/>
            <a:ext cx="1126427" cy="185976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7481E5C-63EE-17BB-BF44-628FDB3FEE40}"/>
              </a:ext>
            </a:extLst>
          </p:cNvPr>
          <p:cNvCxnSpPr/>
          <p:nvPr/>
        </p:nvCxnSpPr>
        <p:spPr>
          <a:xfrm flipV="1">
            <a:off x="3518451" y="4800733"/>
            <a:ext cx="1126428" cy="125652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3E4AEE2-4D4C-7E39-4607-2E67BAD18277}"/>
              </a:ext>
            </a:extLst>
          </p:cNvPr>
          <p:cNvCxnSpPr/>
          <p:nvPr/>
        </p:nvCxnSpPr>
        <p:spPr>
          <a:xfrm flipV="1">
            <a:off x="3518451" y="4489105"/>
            <a:ext cx="1126429" cy="437280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DB1D81A-BFED-2E81-4205-E67173F1F64D}"/>
              </a:ext>
            </a:extLst>
          </p:cNvPr>
          <p:cNvCxnSpPr/>
          <p:nvPr/>
        </p:nvCxnSpPr>
        <p:spPr>
          <a:xfrm flipV="1">
            <a:off x="3518451" y="4177477"/>
            <a:ext cx="1126430" cy="748908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43C41BA-E227-0D68-C5AE-6827A1F8B850}"/>
              </a:ext>
            </a:extLst>
          </p:cNvPr>
          <p:cNvCxnSpPr/>
          <p:nvPr/>
        </p:nvCxnSpPr>
        <p:spPr>
          <a:xfrm flipV="1">
            <a:off x="3518451" y="3865849"/>
            <a:ext cx="1126431" cy="1060536"/>
          </a:xfrm>
          <a:prstGeom prst="line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CE6A32BE-DE97-2F52-6541-3EF50699C7B3}"/>
              </a:ext>
            </a:extLst>
          </p:cNvPr>
          <p:cNvCxnSpPr/>
          <p:nvPr/>
        </p:nvCxnSpPr>
        <p:spPr>
          <a:xfrm flipV="1">
            <a:off x="3518451" y="3554221"/>
            <a:ext cx="1126432" cy="1372164"/>
          </a:xfrm>
          <a:prstGeom prst="straightConnector1">
            <a:avLst/>
          </a:prstGeom>
          <a:ln>
            <a:headEnd type="none"/>
            <a:tailEnd type="stealt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C6A92F9-8396-F941-559C-3B90251E305E}"/>
              </a:ext>
            </a:extLst>
          </p:cNvPr>
          <p:cNvCxnSpPr>
            <a:cxnSpLocks/>
          </p:cNvCxnSpPr>
          <p:nvPr/>
        </p:nvCxnSpPr>
        <p:spPr>
          <a:xfrm>
            <a:off x="993912" y="2198986"/>
            <a:ext cx="252453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0E04F70-2F36-AEE1-F7A3-768807C58179}"/>
              </a:ext>
            </a:extLst>
          </p:cNvPr>
          <p:cNvCxnSpPr/>
          <p:nvPr/>
        </p:nvCxnSpPr>
        <p:spPr>
          <a:xfrm>
            <a:off x="4644876" y="2194420"/>
            <a:ext cx="252453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F014453-3D7B-8C7B-AA29-258B0D040CD3}"/>
              </a:ext>
            </a:extLst>
          </p:cNvPr>
          <p:cNvCxnSpPr/>
          <p:nvPr/>
        </p:nvCxnSpPr>
        <p:spPr>
          <a:xfrm>
            <a:off x="8295859" y="2194420"/>
            <a:ext cx="2524539" cy="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Google Shape;133;p2">
            <a:extLst>
              <a:ext uri="{FF2B5EF4-FFF2-40B4-BE49-F238E27FC236}">
                <a16:creationId xmlns:a16="http://schemas.microsoft.com/office/drawing/2014/main" id="{A7BBA0D4-BAEF-D39C-3F95-462D2EC7204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70916" y="5071904"/>
            <a:ext cx="1423583" cy="1542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5022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8" name="Google Shape;166;p4"/>
          <p:cNvSpPr txBox="1">
            <a:spLocks/>
          </p:cNvSpPr>
          <p:nvPr/>
        </p:nvSpPr>
        <p:spPr>
          <a:xfrm>
            <a:off x="984448" y="622578"/>
            <a:ext cx="10111215" cy="480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856C27"/>
              </a:buClr>
              <a:buSzPts val="2381"/>
              <a:buFont typeface="Play"/>
              <a:buNone/>
            </a:pPr>
            <a:r>
              <a:rPr lang="en-US" sz="2800" dirty="0">
                <a:solidFill>
                  <a:srgbClr val="856C27"/>
                </a:solidFill>
                <a:latin typeface="Play" panose="020B0604020202020204" charset="0"/>
              </a:rPr>
              <a:t>Excel run-through…</a:t>
            </a:r>
          </a:p>
        </p:txBody>
      </p:sp>
      <p:sp>
        <p:nvSpPr>
          <p:cNvPr id="9" name="Google Shape;176;p4"/>
          <p:cNvSpPr txBox="1"/>
          <p:nvPr/>
        </p:nvSpPr>
        <p:spPr>
          <a:xfrm>
            <a:off x="5605670" y="597429"/>
            <a:ext cx="5221679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EEDC83-FD35-AD3E-8240-8D9B74DA43B7}"/>
              </a:ext>
            </a:extLst>
          </p:cNvPr>
          <p:cNvSpPr/>
          <p:nvPr/>
        </p:nvSpPr>
        <p:spPr>
          <a:xfrm>
            <a:off x="1308706" y="1716152"/>
            <a:ext cx="9574588" cy="4363286"/>
          </a:xfrm>
          <a:prstGeom prst="rect">
            <a:avLst/>
          </a:prstGeom>
          <a:ln w="190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731393-EB02-70F0-F653-95402386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412"/>
          <a:stretch>
            <a:fillRect/>
          </a:stretch>
        </p:blipFill>
        <p:spPr>
          <a:xfrm>
            <a:off x="1620013" y="1870062"/>
            <a:ext cx="9017507" cy="4007537"/>
          </a:xfrm>
          <a:prstGeom prst="rect">
            <a:avLst/>
          </a:prstGeom>
        </p:spPr>
      </p:pic>
      <p:pic>
        <p:nvPicPr>
          <p:cNvPr id="15" name="Google Shape;113;p2">
            <a:extLst>
              <a:ext uri="{FF2B5EF4-FFF2-40B4-BE49-F238E27FC236}">
                <a16:creationId xmlns:a16="http://schemas.microsoft.com/office/drawing/2014/main" id="{D39B1FB2-845C-B6E8-CBF4-A5EB1E3D88D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6545" y="981286"/>
            <a:ext cx="1324536" cy="1425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50;p2">
            <a:extLst>
              <a:ext uri="{FF2B5EF4-FFF2-40B4-BE49-F238E27FC236}">
                <a16:creationId xmlns:a16="http://schemas.microsoft.com/office/drawing/2014/main" id="{F8F48606-C5FB-6067-AE43-6E7BD9E313E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4733" y="5714355"/>
            <a:ext cx="994271" cy="73016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21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66;p4"/>
          <p:cNvSpPr txBox="1">
            <a:spLocks/>
          </p:cNvSpPr>
          <p:nvPr/>
        </p:nvSpPr>
        <p:spPr>
          <a:xfrm>
            <a:off x="984448" y="622578"/>
            <a:ext cx="10111215" cy="4800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rgbClr val="856C27"/>
              </a:buClr>
              <a:buSzPts val="2381"/>
              <a:buFont typeface="Play"/>
              <a:buNone/>
            </a:pPr>
            <a:r>
              <a:rPr lang="en-US" sz="2800" dirty="0">
                <a:solidFill>
                  <a:srgbClr val="856C27"/>
                </a:solidFill>
                <a:latin typeface="Play" panose="020B0604020202020204" charset="0"/>
              </a:rPr>
              <a:t>Conclusion</a:t>
            </a:r>
          </a:p>
        </p:txBody>
      </p:sp>
      <p:sp>
        <p:nvSpPr>
          <p:cNvPr id="165" name="Google Shape;165;p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5" name="Google Shape;175;p4"/>
          <p:cNvSpPr txBox="1"/>
          <p:nvPr/>
        </p:nvSpPr>
        <p:spPr>
          <a:xfrm>
            <a:off x="948882" y="1102669"/>
            <a:ext cx="10258670" cy="46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25" tIns="161225" rIns="161225" bIns="1612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81" b="1" i="0" u="none" strike="noStrike" cap="none" dirty="0">
                <a:solidFill>
                  <a:srgbClr val="275316"/>
                </a:solidFill>
                <a:latin typeface="Roboto"/>
                <a:ea typeface="Roboto"/>
                <a:cs typeface="Roboto"/>
                <a:sym typeface="Roboto"/>
              </a:rPr>
              <a:t>Impossible cost sweet-spot reflects two prevailing views</a:t>
            </a:r>
            <a:endParaRPr sz="1455" dirty="0">
              <a:solidFill>
                <a:srgbClr val="27531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5605670" y="597429"/>
            <a:ext cx="5221679" cy="325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0925" tIns="60475" rIns="120925" bIns="60475" anchor="b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56C27"/>
              </a:buClr>
              <a:buSzPts val="1455"/>
              <a:buFont typeface="Poppins Light"/>
              <a:buNone/>
            </a:pPr>
            <a:r>
              <a:rPr lang="en-US" sz="1455" b="0" i="1" u="none">
                <a:solidFill>
                  <a:srgbClr val="856C27"/>
                </a:solidFill>
                <a:latin typeface="Poppins Light"/>
                <a:ea typeface="Poppins Light"/>
                <a:cs typeface="Poppins Light"/>
                <a:sym typeface="Poppins Light"/>
              </a:rPr>
              <a:t>EARLY GRADE READING SYNTHESIS AND LESSONS</a:t>
            </a: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432996-9CD7-4728-4D50-F007923555F1}"/>
              </a:ext>
            </a:extLst>
          </p:cNvPr>
          <p:cNvGrpSpPr/>
          <p:nvPr/>
        </p:nvGrpSpPr>
        <p:grpSpPr>
          <a:xfrm>
            <a:off x="3508139" y="2834616"/>
            <a:ext cx="3226076" cy="3138800"/>
            <a:chOff x="10368474" y="798236"/>
            <a:chExt cx="2630764" cy="2630764"/>
          </a:xfrm>
        </p:grpSpPr>
        <p:sp>
          <p:nvSpPr>
            <p:cNvPr id="3" name="Google Shape;170;p4">
              <a:extLst>
                <a:ext uri="{FF2B5EF4-FFF2-40B4-BE49-F238E27FC236}">
                  <a16:creationId xmlns:a16="http://schemas.microsoft.com/office/drawing/2014/main" id="{C206B6F2-8851-3473-B0BC-C3BFC44C0382}"/>
                </a:ext>
              </a:extLst>
            </p:cNvPr>
            <p:cNvSpPr/>
            <p:nvPr/>
          </p:nvSpPr>
          <p:spPr>
            <a:xfrm>
              <a:off x="10368474" y="798236"/>
              <a:ext cx="2630764" cy="2630764"/>
            </a:xfrm>
            <a:prstGeom prst="ellipse">
              <a:avLst/>
            </a:prstGeom>
            <a:solidFill>
              <a:srgbClr val="F5973D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71;p4">
              <a:extLst>
                <a:ext uri="{FF2B5EF4-FFF2-40B4-BE49-F238E27FC236}">
                  <a16:creationId xmlns:a16="http://schemas.microsoft.com/office/drawing/2014/main" id="{34E89E7F-21D3-0DA5-B8BE-7688A2673820}"/>
                </a:ext>
              </a:extLst>
            </p:cNvPr>
            <p:cNvSpPr txBox="1"/>
            <p:nvPr/>
          </p:nvSpPr>
          <p:spPr>
            <a:xfrm>
              <a:off x="10783671" y="1194645"/>
              <a:ext cx="1860232" cy="186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7775" rIns="144775" bIns="17775" anchor="ctr" anchorCtr="0">
              <a:noAutofit/>
            </a:bodyPr>
            <a:lstStyle/>
            <a:p>
              <a:pPr marL="0" marR="0" lvl="0" indent="0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-US" sz="4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Low Cost</a:t>
              </a:r>
              <a:endParaRPr sz="4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308DD6C-1E95-C4A6-DB86-B3BF2B8E233D}"/>
              </a:ext>
            </a:extLst>
          </p:cNvPr>
          <p:cNvGrpSpPr/>
          <p:nvPr/>
        </p:nvGrpSpPr>
        <p:grpSpPr>
          <a:xfrm>
            <a:off x="5750599" y="2834616"/>
            <a:ext cx="3226076" cy="3138800"/>
            <a:chOff x="6603734" y="2180996"/>
            <a:chExt cx="2630764" cy="2630764"/>
          </a:xfrm>
        </p:grpSpPr>
        <p:sp>
          <p:nvSpPr>
            <p:cNvPr id="7" name="Google Shape;172;p4">
              <a:extLst>
                <a:ext uri="{FF2B5EF4-FFF2-40B4-BE49-F238E27FC236}">
                  <a16:creationId xmlns:a16="http://schemas.microsoft.com/office/drawing/2014/main" id="{A4203369-8216-3C0F-1C87-DA86A27BDB0F}"/>
                </a:ext>
              </a:extLst>
            </p:cNvPr>
            <p:cNvSpPr/>
            <p:nvPr/>
          </p:nvSpPr>
          <p:spPr>
            <a:xfrm>
              <a:off x="6603734" y="2180996"/>
              <a:ext cx="2630764" cy="2630764"/>
            </a:xfrm>
            <a:prstGeom prst="ellipse">
              <a:avLst/>
            </a:prstGeom>
            <a:solidFill>
              <a:srgbClr val="92D050">
                <a:alpha val="8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" name="Google Shape;169;p4">
              <a:extLst>
                <a:ext uri="{FF2B5EF4-FFF2-40B4-BE49-F238E27FC236}">
                  <a16:creationId xmlns:a16="http://schemas.microsoft.com/office/drawing/2014/main" id="{E6D7CFE7-924F-4CD7-C5B2-CA3F2D80ACF6}"/>
                </a:ext>
              </a:extLst>
            </p:cNvPr>
            <p:cNvSpPr txBox="1"/>
            <p:nvPr/>
          </p:nvSpPr>
          <p:spPr>
            <a:xfrm>
              <a:off x="7128548" y="2553314"/>
              <a:ext cx="1860232" cy="1860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4775" tIns="17775" rIns="144775" bIns="177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4400" b="1" i="0" u="none" strike="noStrike" cap="none" dirty="0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High Impact</a:t>
              </a:r>
              <a:endParaRPr lang="en-US" sz="44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Arrow: Down 8">
            <a:extLst>
              <a:ext uri="{FF2B5EF4-FFF2-40B4-BE49-F238E27FC236}">
                <a16:creationId xmlns:a16="http://schemas.microsoft.com/office/drawing/2014/main" id="{423D10CD-2D8A-E827-CAA7-0155720A71FE}"/>
              </a:ext>
            </a:extLst>
          </p:cNvPr>
          <p:cNvSpPr/>
          <p:nvPr/>
        </p:nvSpPr>
        <p:spPr>
          <a:xfrm>
            <a:off x="6000298" y="2519348"/>
            <a:ext cx="470075" cy="630536"/>
          </a:xfrm>
          <a:prstGeom prst="downArrow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523603-759C-5D8E-E10D-DA3862FDAE01}"/>
              </a:ext>
            </a:extLst>
          </p:cNvPr>
          <p:cNvSpPr/>
          <p:nvPr/>
        </p:nvSpPr>
        <p:spPr>
          <a:xfrm>
            <a:off x="3508139" y="1954765"/>
            <a:ext cx="5396948" cy="57261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ZA" sz="2400" dirty="0"/>
              <a:t>The impossible sweet spot</a:t>
            </a:r>
          </a:p>
        </p:txBody>
      </p:sp>
      <p:pic>
        <p:nvPicPr>
          <p:cNvPr id="11" name="Google Shape;147;p2">
            <a:extLst>
              <a:ext uri="{FF2B5EF4-FFF2-40B4-BE49-F238E27FC236}">
                <a16:creationId xmlns:a16="http://schemas.microsoft.com/office/drawing/2014/main" id="{21357C94-6822-1F9B-40B3-44435B0C180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7447" y="3966821"/>
            <a:ext cx="795748" cy="84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971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681</Words>
  <Application>Microsoft Office PowerPoint</Application>
  <PresentationFormat>Widescreen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Play</vt:lpstr>
      <vt:lpstr>Arial</vt:lpstr>
      <vt:lpstr>Roboto</vt:lpstr>
      <vt:lpstr>Poppins Light</vt:lpstr>
      <vt:lpstr>Poppins</vt:lpstr>
      <vt:lpstr>Calibri</vt:lpstr>
      <vt:lpstr>Office Theme</vt:lpstr>
      <vt:lpstr>Synthesis Report: Costing Tool</vt:lpstr>
      <vt:lpstr>Topics to be covered</vt:lpstr>
      <vt:lpstr>Why produce a costing tool?</vt:lpstr>
      <vt:lpstr>General necessity of costing</vt:lpstr>
      <vt:lpstr>General necessity of costing</vt:lpstr>
      <vt:lpstr>PowerPoint Presentation</vt:lpstr>
      <vt:lpstr>How does the tool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Mohohlwane, Nompumelelo</dc:creator>
  <cp:lastModifiedBy>Bianca Bohmer</cp:lastModifiedBy>
  <cp:revision>31</cp:revision>
  <dcterms:created xsi:type="dcterms:W3CDTF">2024-06-23T19:10:13Z</dcterms:created>
  <dcterms:modified xsi:type="dcterms:W3CDTF">2025-07-02T14:50:18Z</dcterms:modified>
</cp:coreProperties>
</file>